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256" r:id="rId2"/>
    <p:sldId id="454" r:id="rId3"/>
    <p:sldId id="455" r:id="rId4"/>
    <p:sldId id="456" r:id="rId5"/>
    <p:sldId id="457" r:id="rId6"/>
    <p:sldId id="458" r:id="rId7"/>
    <p:sldId id="519" r:id="rId8"/>
    <p:sldId id="520" r:id="rId9"/>
    <p:sldId id="521" r:id="rId10"/>
    <p:sldId id="522" r:id="rId11"/>
    <p:sldId id="523" r:id="rId12"/>
    <p:sldId id="524" r:id="rId13"/>
    <p:sldId id="506" r:id="rId14"/>
    <p:sldId id="507" r:id="rId15"/>
    <p:sldId id="508" r:id="rId16"/>
    <p:sldId id="509" r:id="rId17"/>
    <p:sldId id="510" r:id="rId18"/>
    <p:sldId id="511" r:id="rId19"/>
    <p:sldId id="512" r:id="rId20"/>
    <p:sldId id="513" r:id="rId21"/>
    <p:sldId id="514" r:id="rId22"/>
    <p:sldId id="515" r:id="rId23"/>
    <p:sldId id="516" r:id="rId24"/>
    <p:sldId id="517" r:id="rId25"/>
    <p:sldId id="461" r:id="rId26"/>
    <p:sldId id="462" r:id="rId27"/>
    <p:sldId id="463" r:id="rId28"/>
    <p:sldId id="464" r:id="rId29"/>
    <p:sldId id="465" r:id="rId30"/>
    <p:sldId id="466" r:id="rId31"/>
    <p:sldId id="467" r:id="rId32"/>
    <p:sldId id="357" r:id="rId33"/>
    <p:sldId id="360" r:id="rId34"/>
    <p:sldId id="361" r:id="rId35"/>
    <p:sldId id="362" r:id="rId36"/>
    <p:sldId id="363" r:id="rId37"/>
    <p:sldId id="364" r:id="rId38"/>
    <p:sldId id="526" r:id="rId39"/>
    <p:sldId id="527" r:id="rId40"/>
    <p:sldId id="541" r:id="rId41"/>
    <p:sldId id="542" r:id="rId42"/>
    <p:sldId id="530" r:id="rId43"/>
    <p:sldId id="525" r:id="rId44"/>
    <p:sldId id="366" r:id="rId45"/>
    <p:sldId id="367" r:id="rId46"/>
    <p:sldId id="368" r:id="rId47"/>
    <p:sldId id="373" r:id="rId48"/>
    <p:sldId id="384" r:id="rId49"/>
    <p:sldId id="469" r:id="rId50"/>
    <p:sldId id="485" r:id="rId51"/>
    <p:sldId id="486" r:id="rId52"/>
    <p:sldId id="468" r:id="rId53"/>
    <p:sldId id="470" r:id="rId54"/>
    <p:sldId id="471" r:id="rId55"/>
    <p:sldId id="472" r:id="rId56"/>
    <p:sldId id="473" r:id="rId57"/>
    <p:sldId id="474" r:id="rId58"/>
    <p:sldId id="475" r:id="rId59"/>
    <p:sldId id="476" r:id="rId60"/>
    <p:sldId id="477" r:id="rId61"/>
    <p:sldId id="478" r:id="rId62"/>
    <p:sldId id="487" r:id="rId63"/>
    <p:sldId id="488" r:id="rId64"/>
    <p:sldId id="489" r:id="rId65"/>
    <p:sldId id="490" r:id="rId66"/>
    <p:sldId id="491" r:id="rId67"/>
    <p:sldId id="492" r:id="rId68"/>
    <p:sldId id="495" r:id="rId69"/>
    <p:sldId id="496" r:id="rId70"/>
    <p:sldId id="497" r:id="rId71"/>
    <p:sldId id="498" r:id="rId72"/>
    <p:sldId id="499" r:id="rId73"/>
    <p:sldId id="500" r:id="rId74"/>
    <p:sldId id="501" r:id="rId75"/>
    <p:sldId id="502" r:id="rId76"/>
    <p:sldId id="503" r:id="rId77"/>
    <p:sldId id="504" r:id="rId78"/>
    <p:sldId id="505" r:id="rId79"/>
    <p:sldId id="493" r:id="rId80"/>
    <p:sldId id="480" r:id="rId81"/>
    <p:sldId id="481" r:id="rId82"/>
    <p:sldId id="482" r:id="rId83"/>
    <p:sldId id="483" r:id="rId84"/>
    <p:sldId id="494" r:id="rId85"/>
    <p:sldId id="535" r:id="rId86"/>
    <p:sldId id="531" r:id="rId87"/>
    <p:sldId id="536" r:id="rId88"/>
    <p:sldId id="532" r:id="rId89"/>
    <p:sldId id="533" r:id="rId90"/>
    <p:sldId id="538" r:id="rId91"/>
    <p:sldId id="540" r:id="rId92"/>
    <p:sldId id="534" r:id="rId93"/>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95" autoAdjust="0"/>
    <p:restoredTop sz="98592" autoAdjust="0"/>
  </p:normalViewPr>
  <p:slideViewPr>
    <p:cSldViewPr>
      <p:cViewPr varScale="1">
        <p:scale>
          <a:sx n="65" d="100"/>
          <a:sy n="65" d="100"/>
        </p:scale>
        <p:origin x="1132" y="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_rels/data5.xml.rels><?xml version="1.0" encoding="UTF-8" standalone="yes"?>
<Relationships xmlns="http://schemas.openxmlformats.org/package/2006/relationships"><Relationship Id="rId1" Type="http://schemas.openxmlformats.org/officeDocument/2006/relationships/image" Target="../media/image6.jpg"/></Relationships>
</file>

<file path=ppt/diagrams/_rels/drawing5.xml.rels><?xml version="1.0" encoding="UTF-8" standalone="yes"?>
<Relationships xmlns="http://schemas.openxmlformats.org/package/2006/relationships"><Relationship Id="rId1" Type="http://schemas.openxmlformats.org/officeDocument/2006/relationships/image" Target="../media/image6.jp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DA1704-07E2-4A5C-89AC-AC2AE865C2C9}"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it-IT"/>
        </a:p>
      </dgm:t>
    </dgm:pt>
    <dgm:pt modelId="{132512DD-4F7C-4787-AF91-FFF45B2DB593}">
      <dgm:prSet phldrT="[Testo]"/>
      <dgm:spPr/>
      <dgm:t>
        <a:bodyPr/>
        <a:lstStyle/>
        <a:p>
          <a:r>
            <a:rPr lang="it-IT" b="1" dirty="0"/>
            <a:t>L’ANAC ribadisce la centralità della TRASPARENZA come misura del Piano Triennale di Prevenzione della Corruzione (PTPC)</a:t>
          </a:r>
        </a:p>
      </dgm:t>
    </dgm:pt>
    <dgm:pt modelId="{CFF914E4-6AC6-4A45-9C6F-F7D0B4EF4E68}" type="parTrans" cxnId="{51319C3E-921B-47BC-B4AC-D1A4AF12A90F}">
      <dgm:prSet/>
      <dgm:spPr/>
      <dgm:t>
        <a:bodyPr/>
        <a:lstStyle/>
        <a:p>
          <a:endParaRPr lang="it-IT" b="1"/>
        </a:p>
      </dgm:t>
    </dgm:pt>
    <dgm:pt modelId="{320FECCB-A5F0-4101-8C64-DA135C087682}" type="sibTrans" cxnId="{51319C3E-921B-47BC-B4AC-D1A4AF12A90F}">
      <dgm:prSet/>
      <dgm:spPr/>
      <dgm:t>
        <a:bodyPr/>
        <a:lstStyle/>
        <a:p>
          <a:endParaRPr lang="it-IT" b="1"/>
        </a:p>
      </dgm:t>
    </dgm:pt>
    <dgm:pt modelId="{35A2AC74-C433-4716-9D53-F210E8F5DB9D}">
      <dgm:prSet phldrT="[Testo]"/>
      <dgm:spPr/>
      <dgm:t>
        <a:bodyPr/>
        <a:lstStyle/>
        <a:p>
          <a:r>
            <a:rPr lang="it-IT" b="1" dirty="0"/>
            <a:t>«L’Autorità raccomanda, quindi, alle amministrazioni e a tutti gli altri soggetti destinatari del presente PNA di </a:t>
          </a:r>
          <a:r>
            <a:rPr lang="it-IT" b="1" dirty="0">
              <a:solidFill>
                <a:srgbClr val="C00000"/>
              </a:solidFill>
            </a:rPr>
            <a:t>rafforzare tale misura </a:t>
          </a:r>
          <a:r>
            <a:rPr lang="it-IT" b="1" dirty="0"/>
            <a:t>nei propri PTPC anche </a:t>
          </a:r>
          <a:r>
            <a:rPr lang="it-IT" b="1" dirty="0">
              <a:solidFill>
                <a:srgbClr val="C00000"/>
              </a:solidFill>
            </a:rPr>
            <a:t>oltre al rispetto di specifici obblighi di pubblicazione </a:t>
          </a:r>
          <a:r>
            <a:rPr lang="it-IT" b="1" dirty="0"/>
            <a:t>già contenuti in disposizioni vigenti».</a:t>
          </a:r>
        </a:p>
      </dgm:t>
    </dgm:pt>
    <dgm:pt modelId="{26043C44-6C85-4AA4-903F-9A83B1B38A20}" type="parTrans" cxnId="{7385494A-4A4B-4D2C-94DA-F8C7ED258A0B}">
      <dgm:prSet/>
      <dgm:spPr/>
      <dgm:t>
        <a:bodyPr/>
        <a:lstStyle/>
        <a:p>
          <a:endParaRPr lang="it-IT" b="1"/>
        </a:p>
      </dgm:t>
    </dgm:pt>
    <dgm:pt modelId="{D9925285-28FD-4E3F-BE5E-A8296EBC7E8C}" type="sibTrans" cxnId="{7385494A-4A4B-4D2C-94DA-F8C7ED258A0B}">
      <dgm:prSet/>
      <dgm:spPr/>
      <dgm:t>
        <a:bodyPr/>
        <a:lstStyle/>
        <a:p>
          <a:endParaRPr lang="it-IT" b="1"/>
        </a:p>
      </dgm:t>
    </dgm:pt>
    <dgm:pt modelId="{3674CF0F-3E44-45E8-A24F-A831551C0893}" type="pres">
      <dgm:prSet presAssocID="{00DA1704-07E2-4A5C-89AC-AC2AE865C2C9}" presName="linear" presStyleCnt="0">
        <dgm:presLayoutVars>
          <dgm:animLvl val="lvl"/>
          <dgm:resizeHandles val="exact"/>
        </dgm:presLayoutVars>
      </dgm:prSet>
      <dgm:spPr/>
    </dgm:pt>
    <dgm:pt modelId="{6CC4EBE3-0E35-4043-AB65-049E904F481D}" type="pres">
      <dgm:prSet presAssocID="{132512DD-4F7C-4787-AF91-FFF45B2DB593}" presName="parentText" presStyleLbl="node1" presStyleIdx="0" presStyleCnt="1">
        <dgm:presLayoutVars>
          <dgm:chMax val="0"/>
          <dgm:bulletEnabled val="1"/>
        </dgm:presLayoutVars>
      </dgm:prSet>
      <dgm:spPr/>
    </dgm:pt>
    <dgm:pt modelId="{826D08D2-69C1-4E46-B439-BC406E2E96BA}" type="pres">
      <dgm:prSet presAssocID="{132512DD-4F7C-4787-AF91-FFF45B2DB593}" presName="childText" presStyleLbl="revTx" presStyleIdx="0" presStyleCnt="1">
        <dgm:presLayoutVars>
          <dgm:bulletEnabled val="1"/>
        </dgm:presLayoutVars>
      </dgm:prSet>
      <dgm:spPr/>
    </dgm:pt>
  </dgm:ptLst>
  <dgm:cxnLst>
    <dgm:cxn modelId="{B7257376-2E1C-45DE-BA03-210961E7EF32}" type="presOf" srcId="{132512DD-4F7C-4787-AF91-FFF45B2DB593}" destId="{6CC4EBE3-0E35-4043-AB65-049E904F481D}" srcOrd="0" destOrd="0" presId="urn:microsoft.com/office/officeart/2005/8/layout/vList2"/>
    <dgm:cxn modelId="{443F4484-A521-457B-A266-1E3EBD16864A}" type="presOf" srcId="{35A2AC74-C433-4716-9D53-F210E8F5DB9D}" destId="{826D08D2-69C1-4E46-B439-BC406E2E96BA}" srcOrd="0" destOrd="0" presId="urn:microsoft.com/office/officeart/2005/8/layout/vList2"/>
    <dgm:cxn modelId="{2C7B7A5D-F7DA-47B0-B044-C2C9E46B0E3E}" type="presOf" srcId="{00DA1704-07E2-4A5C-89AC-AC2AE865C2C9}" destId="{3674CF0F-3E44-45E8-A24F-A831551C0893}" srcOrd="0" destOrd="0" presId="urn:microsoft.com/office/officeart/2005/8/layout/vList2"/>
    <dgm:cxn modelId="{51319C3E-921B-47BC-B4AC-D1A4AF12A90F}" srcId="{00DA1704-07E2-4A5C-89AC-AC2AE865C2C9}" destId="{132512DD-4F7C-4787-AF91-FFF45B2DB593}" srcOrd="0" destOrd="0" parTransId="{CFF914E4-6AC6-4A45-9C6F-F7D0B4EF4E68}" sibTransId="{320FECCB-A5F0-4101-8C64-DA135C087682}"/>
    <dgm:cxn modelId="{7385494A-4A4B-4D2C-94DA-F8C7ED258A0B}" srcId="{132512DD-4F7C-4787-AF91-FFF45B2DB593}" destId="{35A2AC74-C433-4716-9D53-F210E8F5DB9D}" srcOrd="0" destOrd="0" parTransId="{26043C44-6C85-4AA4-903F-9A83B1B38A20}" sibTransId="{D9925285-28FD-4E3F-BE5E-A8296EBC7E8C}"/>
    <dgm:cxn modelId="{1F3A4C12-1E51-4719-96E8-6E9B87642295}" type="presParOf" srcId="{3674CF0F-3E44-45E8-A24F-A831551C0893}" destId="{6CC4EBE3-0E35-4043-AB65-049E904F481D}" srcOrd="0" destOrd="0" presId="urn:microsoft.com/office/officeart/2005/8/layout/vList2"/>
    <dgm:cxn modelId="{40E8BB44-6ECC-4625-A2AA-B29739B3E5D6}" type="presParOf" srcId="{3674CF0F-3E44-45E8-A24F-A831551C0893}" destId="{826D08D2-69C1-4E46-B439-BC406E2E96B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F6918FD-2644-2842-875D-5E40A03217E6}" type="doc">
      <dgm:prSet loTypeId="urn:microsoft.com/office/officeart/2008/layout/SquareAccentList" loCatId="" qsTypeId="urn:microsoft.com/office/officeart/2005/8/quickstyle/simple4" qsCatId="simple" csTypeId="urn:microsoft.com/office/officeart/2005/8/colors/accent0_3" csCatId="mainScheme" phldr="1"/>
      <dgm:spPr/>
      <dgm:t>
        <a:bodyPr/>
        <a:lstStyle/>
        <a:p>
          <a:endParaRPr lang="it-IT"/>
        </a:p>
      </dgm:t>
    </dgm:pt>
    <dgm:pt modelId="{B8820826-01C7-E545-95B2-F021A860EA1A}">
      <dgm:prSet custT="1"/>
      <dgm:spPr/>
      <dgm:t>
        <a:bodyPr/>
        <a:lstStyle/>
        <a:p>
          <a:pPr algn="ctr" rtl="0"/>
          <a:r>
            <a:rPr lang="it-IT" sz="1400" b="1" dirty="0"/>
            <a:t>ACCESSO CIVICO ex </a:t>
          </a:r>
          <a:r>
            <a:rPr lang="it-IT" sz="1400" b="1" dirty="0" err="1"/>
            <a:t>dlgs</a:t>
          </a:r>
          <a:r>
            <a:rPr lang="it-IT" sz="1400" b="1" dirty="0"/>
            <a:t> 33/2013</a:t>
          </a:r>
        </a:p>
      </dgm:t>
    </dgm:pt>
    <dgm:pt modelId="{C0485E8E-0345-C048-B69A-A3A6CDFFB79C}" type="parTrans" cxnId="{3C194DF8-492F-E04C-A504-7D421908CFE1}">
      <dgm:prSet/>
      <dgm:spPr/>
      <dgm:t>
        <a:bodyPr/>
        <a:lstStyle/>
        <a:p>
          <a:endParaRPr lang="it-IT" sz="1400" b="1"/>
        </a:p>
      </dgm:t>
    </dgm:pt>
    <dgm:pt modelId="{E15C8DFB-EC34-0F47-A678-A811B49A9271}" type="sibTrans" cxnId="{3C194DF8-492F-E04C-A504-7D421908CFE1}">
      <dgm:prSet/>
      <dgm:spPr/>
      <dgm:t>
        <a:bodyPr/>
        <a:lstStyle/>
        <a:p>
          <a:endParaRPr lang="it-IT" sz="1400" b="1"/>
        </a:p>
      </dgm:t>
    </dgm:pt>
    <dgm:pt modelId="{7ED271B2-1D85-614F-B19B-564059EDC809}">
      <dgm:prSet custT="1"/>
      <dgm:spPr/>
      <dgm:t>
        <a:bodyPr/>
        <a:lstStyle/>
        <a:p>
          <a:pPr algn="ctr" rtl="0"/>
          <a:r>
            <a:rPr lang="en-US" sz="1400" b="1" dirty="0"/>
            <a:t>ACCESSO </a:t>
          </a:r>
          <a:r>
            <a:rPr lang="en-US" sz="1400" b="1" dirty="0">
              <a:latin typeface="+mn-lt"/>
            </a:rPr>
            <a:t>CIVICO ex </a:t>
          </a:r>
          <a:r>
            <a:rPr lang="it-IT" sz="1400" b="1" dirty="0" err="1">
              <a:latin typeface="+mn-lt"/>
              <a:cs typeface="Arial Black" charset="0"/>
            </a:rPr>
            <a:t>dlgs</a:t>
          </a:r>
          <a:r>
            <a:rPr lang="it-IT" sz="1400" b="1" dirty="0">
              <a:latin typeface="+mn-lt"/>
              <a:cs typeface="Arial Black" charset="0"/>
            </a:rPr>
            <a:t> 97/2016 </a:t>
          </a:r>
          <a:r>
            <a:rPr lang="en-US" sz="1400" b="1" dirty="0">
              <a:latin typeface="+mn-lt"/>
            </a:rPr>
            <a:t> </a:t>
          </a:r>
        </a:p>
      </dgm:t>
    </dgm:pt>
    <dgm:pt modelId="{91BD1933-5691-4D4F-9A01-E5840B6EEA39}" type="parTrans" cxnId="{2F561D54-6FCE-594B-AE6D-BEB6A7EA78DA}">
      <dgm:prSet/>
      <dgm:spPr/>
      <dgm:t>
        <a:bodyPr/>
        <a:lstStyle/>
        <a:p>
          <a:endParaRPr lang="it-IT" sz="1400" b="1"/>
        </a:p>
      </dgm:t>
    </dgm:pt>
    <dgm:pt modelId="{6E888C2A-4EC9-7943-9377-E9010DA2B5DA}" type="sibTrans" cxnId="{2F561D54-6FCE-594B-AE6D-BEB6A7EA78DA}">
      <dgm:prSet/>
      <dgm:spPr/>
      <dgm:t>
        <a:bodyPr/>
        <a:lstStyle/>
        <a:p>
          <a:endParaRPr lang="it-IT" sz="1400" b="1"/>
        </a:p>
      </dgm:t>
    </dgm:pt>
    <dgm:pt modelId="{8207A1AC-8397-914E-B5CB-CBE2886D8B32}">
      <dgm:prSet custT="1"/>
      <dgm:spPr/>
      <dgm:t>
        <a:bodyPr/>
        <a:lstStyle/>
        <a:p>
          <a:pPr rtl="0"/>
          <a:r>
            <a:rPr lang="it-IT" sz="1400" b="1" dirty="0"/>
            <a:t>Non si richiede un interesse diretto per accedere a </a:t>
          </a:r>
          <a:r>
            <a:rPr lang="it-IT" sz="1400" b="1" dirty="0">
              <a:solidFill>
                <a:srgbClr val="800000"/>
              </a:solidFill>
            </a:rPr>
            <a:t>DATI, DOCUMENTI O INFORMAZIONI</a:t>
          </a:r>
        </a:p>
      </dgm:t>
    </dgm:pt>
    <dgm:pt modelId="{C52A9AEF-94FB-8C42-B7F8-604D39FFBEE7}" type="parTrans" cxnId="{EE7F15DD-DACB-E24A-860F-DA5DE836378E}">
      <dgm:prSet/>
      <dgm:spPr/>
      <dgm:t>
        <a:bodyPr/>
        <a:lstStyle/>
        <a:p>
          <a:endParaRPr lang="it-IT" sz="1400" b="1"/>
        </a:p>
      </dgm:t>
    </dgm:pt>
    <dgm:pt modelId="{44F0316D-5EEA-C24C-88E5-816614D6D6C8}" type="sibTrans" cxnId="{EE7F15DD-DACB-E24A-860F-DA5DE836378E}">
      <dgm:prSet/>
      <dgm:spPr/>
      <dgm:t>
        <a:bodyPr/>
        <a:lstStyle/>
        <a:p>
          <a:endParaRPr lang="it-IT" sz="1400" b="1"/>
        </a:p>
      </dgm:t>
    </dgm:pt>
    <dgm:pt modelId="{062CB266-FADA-F548-A1AE-88A3CFA9DA49}">
      <dgm:prSet custT="1"/>
      <dgm:spPr/>
      <dgm:t>
        <a:bodyPr/>
        <a:lstStyle/>
        <a:p>
          <a:pPr rtl="0"/>
          <a:r>
            <a:rPr lang="it-IT" sz="1400" b="1" dirty="0"/>
            <a:t>Anche per dati e documenti detenuti dalle pubbliche amministrazioni, ulteriori rispetto a quelli oggetto di pubblicazione </a:t>
          </a:r>
          <a:endParaRPr lang="en-US" sz="1400" b="1" dirty="0"/>
        </a:p>
      </dgm:t>
    </dgm:pt>
    <dgm:pt modelId="{9EB3EA75-4BAC-A84D-BD31-4BA61C9622CF}" type="parTrans" cxnId="{EC697337-AF20-BF40-8B88-F9C8E5ED8003}">
      <dgm:prSet/>
      <dgm:spPr/>
      <dgm:t>
        <a:bodyPr/>
        <a:lstStyle/>
        <a:p>
          <a:endParaRPr lang="it-IT" sz="1400" b="1"/>
        </a:p>
      </dgm:t>
    </dgm:pt>
    <dgm:pt modelId="{F1ECAEB6-800B-F845-AF76-3DA0398E0000}" type="sibTrans" cxnId="{EC697337-AF20-BF40-8B88-F9C8E5ED8003}">
      <dgm:prSet/>
      <dgm:spPr/>
      <dgm:t>
        <a:bodyPr/>
        <a:lstStyle/>
        <a:p>
          <a:endParaRPr lang="it-IT" sz="1400" b="1"/>
        </a:p>
      </dgm:t>
    </dgm:pt>
    <dgm:pt modelId="{2940602A-EB36-B546-8146-820F86E0BD20}">
      <dgm:prSet custT="1"/>
      <dgm:spPr/>
      <dgm:t>
        <a:bodyPr/>
        <a:lstStyle/>
        <a:p>
          <a:pPr rtl="0"/>
          <a:r>
            <a:rPr lang="it-IT" sz="1400" b="1" dirty="0"/>
            <a:t>Solo per dati, documenti e informazioni oggetto di pubblicazione ex </a:t>
          </a:r>
          <a:r>
            <a:rPr lang="it-IT" sz="1400" b="1" dirty="0" err="1"/>
            <a:t>dlgs</a:t>
          </a:r>
          <a:r>
            <a:rPr lang="it-IT" sz="1400" b="1" dirty="0"/>
            <a:t> 33/2013</a:t>
          </a:r>
        </a:p>
      </dgm:t>
    </dgm:pt>
    <dgm:pt modelId="{E768D588-225D-A549-991F-932367F62686}" type="parTrans" cxnId="{0B1732D9-F468-F24D-94C6-C2D57C8FA38B}">
      <dgm:prSet/>
      <dgm:spPr/>
      <dgm:t>
        <a:bodyPr/>
        <a:lstStyle/>
        <a:p>
          <a:endParaRPr lang="it-IT" sz="1400"/>
        </a:p>
      </dgm:t>
    </dgm:pt>
    <dgm:pt modelId="{C9E9A6A2-DDA5-AA46-961E-A1E9940EE3C7}" type="sibTrans" cxnId="{0B1732D9-F468-F24D-94C6-C2D57C8FA38B}">
      <dgm:prSet/>
      <dgm:spPr/>
      <dgm:t>
        <a:bodyPr/>
        <a:lstStyle/>
        <a:p>
          <a:endParaRPr lang="it-IT" sz="1400"/>
        </a:p>
      </dgm:t>
    </dgm:pt>
    <dgm:pt modelId="{B2DCCD20-E6B8-CA48-A371-D190A1D7C361}">
      <dgm:prSet custT="1"/>
      <dgm:spPr/>
      <dgm:t>
        <a:bodyPr/>
        <a:lstStyle/>
        <a:p>
          <a:pPr rtl="0"/>
          <a:r>
            <a:rPr lang="en-US" sz="1400" b="1" dirty="0"/>
            <a:t>Non </a:t>
          </a:r>
          <a:r>
            <a:rPr lang="en-US" sz="1400" b="1" dirty="0" err="1"/>
            <a:t>si</a:t>
          </a:r>
          <a:r>
            <a:rPr lang="en-US" sz="1400" b="1" dirty="0"/>
            <a:t> </a:t>
          </a:r>
          <a:r>
            <a:rPr lang="en-US" sz="1400" b="1" dirty="0" err="1"/>
            <a:t>richiede</a:t>
          </a:r>
          <a:r>
            <a:rPr lang="en-US" sz="1400" b="1" dirty="0"/>
            <a:t> un </a:t>
          </a:r>
          <a:r>
            <a:rPr lang="en-US" sz="1400" b="1" dirty="0" err="1"/>
            <a:t>interesse</a:t>
          </a:r>
          <a:r>
            <a:rPr lang="en-US" sz="1400" b="1" dirty="0"/>
            <a:t> </a:t>
          </a:r>
          <a:r>
            <a:rPr lang="en-US" sz="1400" b="1" dirty="0" err="1"/>
            <a:t>diretto</a:t>
          </a:r>
          <a:r>
            <a:rPr lang="en-US" sz="1400" b="1" dirty="0"/>
            <a:t> </a:t>
          </a:r>
          <a:r>
            <a:rPr lang="it-IT" sz="1400" b="1" dirty="0"/>
            <a:t>per accedere a </a:t>
          </a:r>
          <a:r>
            <a:rPr lang="it-IT" sz="1400" b="1" dirty="0">
              <a:solidFill>
                <a:srgbClr val="800000"/>
              </a:solidFill>
            </a:rPr>
            <a:t>DATI, DOCUMENTI O INFORMAZIONI</a:t>
          </a:r>
          <a:endParaRPr lang="en-US" sz="1400" b="1" dirty="0">
            <a:solidFill>
              <a:srgbClr val="800000"/>
            </a:solidFill>
          </a:endParaRPr>
        </a:p>
      </dgm:t>
    </dgm:pt>
    <dgm:pt modelId="{B3F698A9-216F-EF47-B452-7500C075AA54}" type="parTrans" cxnId="{8BE76EA3-E528-2A42-9406-7C17F803355E}">
      <dgm:prSet/>
      <dgm:spPr/>
      <dgm:t>
        <a:bodyPr/>
        <a:lstStyle/>
        <a:p>
          <a:endParaRPr lang="it-IT" sz="1400"/>
        </a:p>
      </dgm:t>
    </dgm:pt>
    <dgm:pt modelId="{546EE8CD-3A83-B644-B316-55923C2D79CC}" type="sibTrans" cxnId="{8BE76EA3-E528-2A42-9406-7C17F803355E}">
      <dgm:prSet/>
      <dgm:spPr/>
      <dgm:t>
        <a:bodyPr/>
        <a:lstStyle/>
        <a:p>
          <a:endParaRPr lang="it-IT" sz="1400"/>
        </a:p>
      </dgm:t>
    </dgm:pt>
    <dgm:pt modelId="{66F9C55B-614E-5045-AED9-0BC2AC717373}">
      <dgm:prSet custT="1"/>
      <dgm:spPr/>
      <dgm:t>
        <a:bodyPr/>
        <a:lstStyle/>
        <a:p>
          <a:pPr algn="ctr" rtl="0"/>
          <a:r>
            <a:rPr lang="it-IT" sz="1400" b="1" dirty="0"/>
            <a:t>ACCESSO AGLI ATTI ex 241/90</a:t>
          </a:r>
        </a:p>
      </dgm:t>
    </dgm:pt>
    <dgm:pt modelId="{0B3DE3FC-8CDD-C74A-9283-5A59C79D24EE}" type="parTrans" cxnId="{78CF2968-AF90-2B4A-88BD-462D1624F1ED}">
      <dgm:prSet/>
      <dgm:spPr/>
      <dgm:t>
        <a:bodyPr/>
        <a:lstStyle/>
        <a:p>
          <a:endParaRPr lang="it-IT" sz="1400"/>
        </a:p>
      </dgm:t>
    </dgm:pt>
    <dgm:pt modelId="{4DF2A314-E637-7D42-96E9-D40D601BE56E}" type="sibTrans" cxnId="{78CF2968-AF90-2B4A-88BD-462D1624F1ED}">
      <dgm:prSet/>
      <dgm:spPr/>
      <dgm:t>
        <a:bodyPr/>
        <a:lstStyle/>
        <a:p>
          <a:endParaRPr lang="it-IT" sz="1400"/>
        </a:p>
      </dgm:t>
    </dgm:pt>
    <dgm:pt modelId="{6BF2EDC2-C0B3-2643-B92C-FB1010D85D72}">
      <dgm:prSet custT="1"/>
      <dgm:spPr/>
      <dgm:t>
        <a:bodyPr/>
        <a:lstStyle/>
        <a:p>
          <a:pPr rtl="0"/>
          <a:r>
            <a:rPr lang="it-IT" sz="1400" b="1" dirty="0"/>
            <a:t>Per accedere ad </a:t>
          </a:r>
          <a:r>
            <a:rPr lang="it-IT" sz="1400" b="1" dirty="0">
              <a:solidFill>
                <a:srgbClr val="800000"/>
              </a:solidFill>
            </a:rPr>
            <a:t>ATTI</a:t>
          </a:r>
          <a:r>
            <a:rPr lang="it-IT" sz="1400" b="1" dirty="0"/>
            <a:t> si richiede un interesse diretto, concreto e attuale, corrispondente ad una situazione giuridicamente tutelata e collegata al dato o al documento al quale è chiesto l’accesso</a:t>
          </a:r>
        </a:p>
      </dgm:t>
    </dgm:pt>
    <dgm:pt modelId="{2E6810C2-4C45-ED4D-A54E-37A3542B775C}" type="parTrans" cxnId="{12619832-8F07-A647-B80D-2DCA30437992}">
      <dgm:prSet/>
      <dgm:spPr/>
      <dgm:t>
        <a:bodyPr/>
        <a:lstStyle/>
        <a:p>
          <a:endParaRPr lang="it-IT" sz="1400"/>
        </a:p>
      </dgm:t>
    </dgm:pt>
    <dgm:pt modelId="{091B86A4-BF76-C041-B58F-4A218AA78A97}" type="sibTrans" cxnId="{12619832-8F07-A647-B80D-2DCA30437992}">
      <dgm:prSet/>
      <dgm:spPr/>
      <dgm:t>
        <a:bodyPr/>
        <a:lstStyle/>
        <a:p>
          <a:endParaRPr lang="it-IT" sz="1400"/>
        </a:p>
      </dgm:t>
    </dgm:pt>
    <dgm:pt modelId="{A3B5E693-CEFC-A042-9574-7C2C2915A255}">
      <dgm:prSet custT="1"/>
      <dgm:spPr/>
      <dgm:t>
        <a:bodyPr/>
        <a:lstStyle/>
        <a:p>
          <a:pPr rtl="0"/>
          <a:r>
            <a:rPr lang="it-IT" sz="1400" b="1" dirty="0"/>
            <a:t>Dati e documenti collegati all’interesse diretto</a:t>
          </a:r>
          <a:r>
            <a:rPr lang="is-IS" sz="1400" b="1" dirty="0"/>
            <a:t>…</a:t>
          </a:r>
          <a:endParaRPr lang="it-IT" sz="1400" b="1" dirty="0"/>
        </a:p>
      </dgm:t>
    </dgm:pt>
    <dgm:pt modelId="{F0F9D254-A948-A947-80FF-30F65E6C29B4}" type="parTrans" cxnId="{06553440-4238-2B4B-B5F0-A04ECDF839BB}">
      <dgm:prSet/>
      <dgm:spPr/>
      <dgm:t>
        <a:bodyPr/>
        <a:lstStyle/>
        <a:p>
          <a:endParaRPr lang="it-IT"/>
        </a:p>
      </dgm:t>
    </dgm:pt>
    <dgm:pt modelId="{807B7ACC-C948-1F45-97A4-3ACCF4FE1749}" type="sibTrans" cxnId="{06553440-4238-2B4B-B5F0-A04ECDF839BB}">
      <dgm:prSet/>
      <dgm:spPr/>
      <dgm:t>
        <a:bodyPr/>
        <a:lstStyle/>
        <a:p>
          <a:endParaRPr lang="it-IT"/>
        </a:p>
      </dgm:t>
    </dgm:pt>
    <dgm:pt modelId="{24538C99-9533-E549-9A82-DDF8009E3414}" type="pres">
      <dgm:prSet presAssocID="{6F6918FD-2644-2842-875D-5E40A03217E6}" presName="layout" presStyleCnt="0">
        <dgm:presLayoutVars>
          <dgm:chMax/>
          <dgm:chPref/>
          <dgm:dir/>
          <dgm:resizeHandles/>
        </dgm:presLayoutVars>
      </dgm:prSet>
      <dgm:spPr/>
    </dgm:pt>
    <dgm:pt modelId="{16C3C5CB-0054-DC40-9E5A-1065248A0D6F}" type="pres">
      <dgm:prSet presAssocID="{66F9C55B-614E-5045-AED9-0BC2AC717373}" presName="root" presStyleCnt="0">
        <dgm:presLayoutVars>
          <dgm:chMax/>
          <dgm:chPref/>
        </dgm:presLayoutVars>
      </dgm:prSet>
      <dgm:spPr/>
    </dgm:pt>
    <dgm:pt modelId="{6B7E0CA5-769B-3A44-9DB6-8164373D317D}" type="pres">
      <dgm:prSet presAssocID="{66F9C55B-614E-5045-AED9-0BC2AC717373}" presName="rootComposite" presStyleCnt="0">
        <dgm:presLayoutVars/>
      </dgm:prSet>
      <dgm:spPr/>
    </dgm:pt>
    <dgm:pt modelId="{50C4B213-6064-C64F-8212-D722D092E268}" type="pres">
      <dgm:prSet presAssocID="{66F9C55B-614E-5045-AED9-0BC2AC717373}" presName="ParentAccent" presStyleLbl="alignNode1" presStyleIdx="0" presStyleCnt="3"/>
      <dgm:spPr/>
    </dgm:pt>
    <dgm:pt modelId="{511C1740-2C73-1E4B-AA88-1073B6D182A8}" type="pres">
      <dgm:prSet presAssocID="{66F9C55B-614E-5045-AED9-0BC2AC717373}" presName="ParentSmallAccent" presStyleLbl="fgAcc1" presStyleIdx="0" presStyleCnt="3"/>
      <dgm:spPr/>
    </dgm:pt>
    <dgm:pt modelId="{29D8B2C4-5B75-1E4F-8831-23C9ED4D1431}" type="pres">
      <dgm:prSet presAssocID="{66F9C55B-614E-5045-AED9-0BC2AC717373}" presName="Parent" presStyleLbl="revTx" presStyleIdx="0" presStyleCnt="9">
        <dgm:presLayoutVars>
          <dgm:chMax/>
          <dgm:chPref val="4"/>
          <dgm:bulletEnabled val="1"/>
        </dgm:presLayoutVars>
      </dgm:prSet>
      <dgm:spPr/>
    </dgm:pt>
    <dgm:pt modelId="{E52E3CA0-AAD3-8A40-9CF4-7856CA9DF3CC}" type="pres">
      <dgm:prSet presAssocID="{66F9C55B-614E-5045-AED9-0BC2AC717373}" presName="childShape" presStyleCnt="0">
        <dgm:presLayoutVars>
          <dgm:chMax val="0"/>
          <dgm:chPref val="0"/>
        </dgm:presLayoutVars>
      </dgm:prSet>
      <dgm:spPr/>
    </dgm:pt>
    <dgm:pt modelId="{AD3927D0-8759-7C40-A7C9-1FECB691FF5D}" type="pres">
      <dgm:prSet presAssocID="{6BF2EDC2-C0B3-2643-B92C-FB1010D85D72}" presName="childComposite" presStyleCnt="0">
        <dgm:presLayoutVars>
          <dgm:chMax val="0"/>
          <dgm:chPref val="0"/>
        </dgm:presLayoutVars>
      </dgm:prSet>
      <dgm:spPr/>
    </dgm:pt>
    <dgm:pt modelId="{BF7C3D75-496D-5148-9B15-BA7FCA292787}" type="pres">
      <dgm:prSet presAssocID="{6BF2EDC2-C0B3-2643-B92C-FB1010D85D72}" presName="ChildAccent" presStyleLbl="solidFgAcc1" presStyleIdx="0" presStyleCnt="6" custLinFactY="-100000" custLinFactNeighborY="-175451"/>
      <dgm:spPr/>
    </dgm:pt>
    <dgm:pt modelId="{8B94EF92-F086-E440-AB84-A57FA0D7C2A1}" type="pres">
      <dgm:prSet presAssocID="{6BF2EDC2-C0B3-2643-B92C-FB1010D85D72}" presName="Child" presStyleLbl="revTx" presStyleIdx="1" presStyleCnt="9" custScaleY="350661" custLinFactNeighborY="-3581">
        <dgm:presLayoutVars>
          <dgm:chMax val="0"/>
          <dgm:chPref val="0"/>
          <dgm:bulletEnabled val="1"/>
        </dgm:presLayoutVars>
      </dgm:prSet>
      <dgm:spPr/>
    </dgm:pt>
    <dgm:pt modelId="{962340E4-1D93-D146-A805-11F83F5C3E86}" type="pres">
      <dgm:prSet presAssocID="{A3B5E693-CEFC-A042-9574-7C2C2915A255}" presName="childComposite" presStyleCnt="0">
        <dgm:presLayoutVars>
          <dgm:chMax val="0"/>
          <dgm:chPref val="0"/>
        </dgm:presLayoutVars>
      </dgm:prSet>
      <dgm:spPr/>
    </dgm:pt>
    <dgm:pt modelId="{BEA31D14-CD73-F84E-BFC8-8FD3BC4D3863}" type="pres">
      <dgm:prSet presAssocID="{A3B5E693-CEFC-A042-9574-7C2C2915A255}" presName="ChildAccent" presStyleLbl="solidFgAcc1" presStyleIdx="1" presStyleCnt="6" custLinFactY="-33552" custLinFactNeighborY="-100000"/>
      <dgm:spPr/>
    </dgm:pt>
    <dgm:pt modelId="{44CB2BFA-D826-994C-8C20-96F155B42158}" type="pres">
      <dgm:prSet presAssocID="{A3B5E693-CEFC-A042-9574-7C2C2915A255}" presName="Child" presStyleLbl="revTx" presStyleIdx="2" presStyleCnt="9" custScaleY="157293" custLinFactNeighborY="-32229">
        <dgm:presLayoutVars>
          <dgm:chMax val="0"/>
          <dgm:chPref val="0"/>
          <dgm:bulletEnabled val="1"/>
        </dgm:presLayoutVars>
      </dgm:prSet>
      <dgm:spPr/>
    </dgm:pt>
    <dgm:pt modelId="{8265939F-45AF-FE4D-A64F-47844C22E5CB}" type="pres">
      <dgm:prSet presAssocID="{B8820826-01C7-E545-95B2-F021A860EA1A}" presName="root" presStyleCnt="0">
        <dgm:presLayoutVars>
          <dgm:chMax/>
          <dgm:chPref/>
        </dgm:presLayoutVars>
      </dgm:prSet>
      <dgm:spPr/>
    </dgm:pt>
    <dgm:pt modelId="{5068D099-926B-6E49-9172-C94115E184AC}" type="pres">
      <dgm:prSet presAssocID="{B8820826-01C7-E545-95B2-F021A860EA1A}" presName="rootComposite" presStyleCnt="0">
        <dgm:presLayoutVars/>
      </dgm:prSet>
      <dgm:spPr/>
    </dgm:pt>
    <dgm:pt modelId="{B4B0FAA9-56AB-9E46-9328-63DB5B50DC8C}" type="pres">
      <dgm:prSet presAssocID="{B8820826-01C7-E545-95B2-F021A860EA1A}" presName="ParentAccent" presStyleLbl="alignNode1" presStyleIdx="1" presStyleCnt="3"/>
      <dgm:spPr/>
    </dgm:pt>
    <dgm:pt modelId="{C329DE3E-6972-4F47-A5CB-14F4DC1143F8}" type="pres">
      <dgm:prSet presAssocID="{B8820826-01C7-E545-95B2-F021A860EA1A}" presName="ParentSmallAccent" presStyleLbl="fgAcc1" presStyleIdx="1" presStyleCnt="3"/>
      <dgm:spPr/>
    </dgm:pt>
    <dgm:pt modelId="{7F66AB8C-32E2-104E-89A0-874378D3F10D}" type="pres">
      <dgm:prSet presAssocID="{B8820826-01C7-E545-95B2-F021A860EA1A}" presName="Parent" presStyleLbl="revTx" presStyleIdx="3" presStyleCnt="9">
        <dgm:presLayoutVars>
          <dgm:chMax/>
          <dgm:chPref val="4"/>
          <dgm:bulletEnabled val="1"/>
        </dgm:presLayoutVars>
      </dgm:prSet>
      <dgm:spPr/>
    </dgm:pt>
    <dgm:pt modelId="{79C7C875-FB62-0A44-95C4-7589CC993155}" type="pres">
      <dgm:prSet presAssocID="{B8820826-01C7-E545-95B2-F021A860EA1A}" presName="childShape" presStyleCnt="0">
        <dgm:presLayoutVars>
          <dgm:chMax val="0"/>
          <dgm:chPref val="0"/>
        </dgm:presLayoutVars>
      </dgm:prSet>
      <dgm:spPr/>
    </dgm:pt>
    <dgm:pt modelId="{9537CF9C-611F-F94D-AF01-7518149F2778}" type="pres">
      <dgm:prSet presAssocID="{8207A1AC-8397-914E-B5CB-CBE2886D8B32}" presName="childComposite" presStyleCnt="0">
        <dgm:presLayoutVars>
          <dgm:chMax val="0"/>
          <dgm:chPref val="0"/>
        </dgm:presLayoutVars>
      </dgm:prSet>
      <dgm:spPr/>
    </dgm:pt>
    <dgm:pt modelId="{4835695A-0616-C446-A5EE-E22B69B604C8}" type="pres">
      <dgm:prSet presAssocID="{8207A1AC-8397-914E-B5CB-CBE2886D8B32}" presName="ChildAccent" presStyleLbl="solidFgAcc1" presStyleIdx="2" presStyleCnt="6"/>
      <dgm:spPr/>
    </dgm:pt>
    <dgm:pt modelId="{4370D31E-621E-F147-A6F6-65788BFA7214}" type="pres">
      <dgm:prSet presAssocID="{8207A1AC-8397-914E-B5CB-CBE2886D8B32}" presName="Child" presStyleLbl="revTx" presStyleIdx="4" presStyleCnt="9">
        <dgm:presLayoutVars>
          <dgm:chMax val="0"/>
          <dgm:chPref val="0"/>
          <dgm:bulletEnabled val="1"/>
        </dgm:presLayoutVars>
      </dgm:prSet>
      <dgm:spPr/>
    </dgm:pt>
    <dgm:pt modelId="{D52206AA-8407-614D-8E24-C5E3DCF06DA0}" type="pres">
      <dgm:prSet presAssocID="{2940602A-EB36-B546-8146-820F86E0BD20}" presName="childComposite" presStyleCnt="0">
        <dgm:presLayoutVars>
          <dgm:chMax val="0"/>
          <dgm:chPref val="0"/>
        </dgm:presLayoutVars>
      </dgm:prSet>
      <dgm:spPr/>
    </dgm:pt>
    <dgm:pt modelId="{09EB6EE4-4CD0-0944-BEB2-E72803604F6A}" type="pres">
      <dgm:prSet presAssocID="{2940602A-EB36-B546-8146-820F86E0BD20}" presName="ChildAccent" presStyleLbl="solidFgAcc1" presStyleIdx="3" presStyleCnt="6" custLinFactY="217517" custLinFactNeighborX="-8346" custLinFactNeighborY="300000"/>
      <dgm:spPr/>
    </dgm:pt>
    <dgm:pt modelId="{DEA3B193-4F05-0C48-AB02-75FB1859A573}" type="pres">
      <dgm:prSet presAssocID="{2940602A-EB36-B546-8146-820F86E0BD20}" presName="Child" presStyleLbl="revTx" presStyleIdx="5" presStyleCnt="9" custLinFactY="100000" custLinFactNeighborX="659" custLinFactNeighborY="139944">
        <dgm:presLayoutVars>
          <dgm:chMax val="0"/>
          <dgm:chPref val="0"/>
          <dgm:bulletEnabled val="1"/>
        </dgm:presLayoutVars>
      </dgm:prSet>
      <dgm:spPr/>
    </dgm:pt>
    <dgm:pt modelId="{3650CC78-5C36-1744-BA2F-DFE3B3C1F899}" type="pres">
      <dgm:prSet presAssocID="{7ED271B2-1D85-614F-B19B-564059EDC809}" presName="root" presStyleCnt="0">
        <dgm:presLayoutVars>
          <dgm:chMax/>
          <dgm:chPref/>
        </dgm:presLayoutVars>
      </dgm:prSet>
      <dgm:spPr/>
    </dgm:pt>
    <dgm:pt modelId="{66F1BD00-A2F3-084F-BEC4-46F4AF333154}" type="pres">
      <dgm:prSet presAssocID="{7ED271B2-1D85-614F-B19B-564059EDC809}" presName="rootComposite" presStyleCnt="0">
        <dgm:presLayoutVars/>
      </dgm:prSet>
      <dgm:spPr/>
    </dgm:pt>
    <dgm:pt modelId="{9171C544-CBFD-624D-80AB-B1EB737F67C8}" type="pres">
      <dgm:prSet presAssocID="{7ED271B2-1D85-614F-B19B-564059EDC809}" presName="ParentAccent" presStyleLbl="alignNode1" presStyleIdx="2" presStyleCnt="3"/>
      <dgm:spPr/>
    </dgm:pt>
    <dgm:pt modelId="{3A848FDC-4181-F04B-89C8-948A9F826FD4}" type="pres">
      <dgm:prSet presAssocID="{7ED271B2-1D85-614F-B19B-564059EDC809}" presName="ParentSmallAccent" presStyleLbl="fgAcc1" presStyleIdx="2" presStyleCnt="3"/>
      <dgm:spPr/>
    </dgm:pt>
    <dgm:pt modelId="{7733FA6C-DE0D-AD4B-B9F2-8A27173D71D6}" type="pres">
      <dgm:prSet presAssocID="{7ED271B2-1D85-614F-B19B-564059EDC809}" presName="Parent" presStyleLbl="revTx" presStyleIdx="6" presStyleCnt="9" custLinFactNeighborX="259">
        <dgm:presLayoutVars>
          <dgm:chMax/>
          <dgm:chPref val="4"/>
          <dgm:bulletEnabled val="1"/>
        </dgm:presLayoutVars>
      </dgm:prSet>
      <dgm:spPr/>
    </dgm:pt>
    <dgm:pt modelId="{B5B7781C-E2A4-2348-AE0A-ADA61CE28F2B}" type="pres">
      <dgm:prSet presAssocID="{7ED271B2-1D85-614F-B19B-564059EDC809}" presName="childShape" presStyleCnt="0">
        <dgm:presLayoutVars>
          <dgm:chMax val="0"/>
          <dgm:chPref val="0"/>
        </dgm:presLayoutVars>
      </dgm:prSet>
      <dgm:spPr/>
    </dgm:pt>
    <dgm:pt modelId="{7024E5FE-CC16-FF46-B646-7F3FFFB14C8E}" type="pres">
      <dgm:prSet presAssocID="{B2DCCD20-E6B8-CA48-A371-D190A1D7C361}" presName="childComposite" presStyleCnt="0">
        <dgm:presLayoutVars>
          <dgm:chMax val="0"/>
          <dgm:chPref val="0"/>
        </dgm:presLayoutVars>
      </dgm:prSet>
      <dgm:spPr/>
    </dgm:pt>
    <dgm:pt modelId="{12D929CD-9782-B44C-8B14-03C348646172}" type="pres">
      <dgm:prSet presAssocID="{B2DCCD20-E6B8-CA48-A371-D190A1D7C361}" presName="ChildAccent" presStyleLbl="solidFgAcc1" presStyleIdx="4" presStyleCnt="6"/>
      <dgm:spPr/>
    </dgm:pt>
    <dgm:pt modelId="{AA014BC9-1B0B-B240-B38C-CA7D24F91B41}" type="pres">
      <dgm:prSet presAssocID="{B2DCCD20-E6B8-CA48-A371-D190A1D7C361}" presName="Child" presStyleLbl="revTx" presStyleIdx="7" presStyleCnt="9">
        <dgm:presLayoutVars>
          <dgm:chMax val="0"/>
          <dgm:chPref val="0"/>
          <dgm:bulletEnabled val="1"/>
        </dgm:presLayoutVars>
      </dgm:prSet>
      <dgm:spPr/>
    </dgm:pt>
    <dgm:pt modelId="{111DBE4A-9784-D746-87D9-82DA85D6DE34}" type="pres">
      <dgm:prSet presAssocID="{062CB266-FADA-F548-A1AE-88A3CFA9DA49}" presName="childComposite" presStyleCnt="0">
        <dgm:presLayoutVars>
          <dgm:chMax val="0"/>
          <dgm:chPref val="0"/>
        </dgm:presLayoutVars>
      </dgm:prSet>
      <dgm:spPr/>
    </dgm:pt>
    <dgm:pt modelId="{B00BAF28-0CE3-2F4E-A4E8-B9487ED5E02E}" type="pres">
      <dgm:prSet presAssocID="{062CB266-FADA-F548-A1AE-88A3CFA9DA49}" presName="ChildAccent" presStyleLbl="solidFgAcc1" presStyleIdx="5" presStyleCnt="6" custLinFactY="100000" custLinFactNeighborX="-8346" custLinFactNeighborY="158759"/>
      <dgm:spPr/>
    </dgm:pt>
    <dgm:pt modelId="{360724FD-5BA8-7144-A254-8390DD8D36F9}" type="pres">
      <dgm:prSet presAssocID="{062CB266-FADA-F548-A1AE-88A3CFA9DA49}" presName="Child" presStyleLbl="revTx" presStyleIdx="8" presStyleCnt="9" custScaleY="297027" custLinFactY="82668" custLinFactNeighborX="52" custLinFactNeighborY="100000">
        <dgm:presLayoutVars>
          <dgm:chMax val="0"/>
          <dgm:chPref val="0"/>
          <dgm:bulletEnabled val="1"/>
        </dgm:presLayoutVars>
      </dgm:prSet>
      <dgm:spPr/>
    </dgm:pt>
  </dgm:ptLst>
  <dgm:cxnLst>
    <dgm:cxn modelId="{A2D65A98-CDDD-F245-B38E-F9C19F7CFC68}" type="presOf" srcId="{A3B5E693-CEFC-A042-9574-7C2C2915A255}" destId="{44CB2BFA-D826-994C-8C20-96F155B42158}" srcOrd="0" destOrd="0" presId="urn:microsoft.com/office/officeart/2008/layout/SquareAccentList"/>
    <dgm:cxn modelId="{78CF2968-AF90-2B4A-88BD-462D1624F1ED}" srcId="{6F6918FD-2644-2842-875D-5E40A03217E6}" destId="{66F9C55B-614E-5045-AED9-0BC2AC717373}" srcOrd="0" destOrd="0" parTransId="{0B3DE3FC-8CDD-C74A-9283-5A59C79D24EE}" sibTransId="{4DF2A314-E637-7D42-96E9-D40D601BE56E}"/>
    <dgm:cxn modelId="{9233C20C-DA72-5840-85B3-B59450E58027}" type="presOf" srcId="{2940602A-EB36-B546-8146-820F86E0BD20}" destId="{DEA3B193-4F05-0C48-AB02-75FB1859A573}" srcOrd="0" destOrd="0" presId="urn:microsoft.com/office/officeart/2008/layout/SquareAccentList"/>
    <dgm:cxn modelId="{4ADA72AC-15BF-B548-B211-5507C9EC6122}" type="presOf" srcId="{6BF2EDC2-C0B3-2643-B92C-FB1010D85D72}" destId="{8B94EF92-F086-E440-AB84-A57FA0D7C2A1}" srcOrd="0" destOrd="0" presId="urn:microsoft.com/office/officeart/2008/layout/SquareAccentList"/>
    <dgm:cxn modelId="{3C194DF8-492F-E04C-A504-7D421908CFE1}" srcId="{6F6918FD-2644-2842-875D-5E40A03217E6}" destId="{B8820826-01C7-E545-95B2-F021A860EA1A}" srcOrd="1" destOrd="0" parTransId="{C0485E8E-0345-C048-B69A-A3A6CDFFB79C}" sibTransId="{E15C8DFB-EC34-0F47-A678-A811B49A9271}"/>
    <dgm:cxn modelId="{E2406B06-659F-C142-95AE-B0ECD44C1350}" type="presOf" srcId="{7ED271B2-1D85-614F-B19B-564059EDC809}" destId="{7733FA6C-DE0D-AD4B-B9F2-8A27173D71D6}" srcOrd="0" destOrd="0" presId="urn:microsoft.com/office/officeart/2008/layout/SquareAccentList"/>
    <dgm:cxn modelId="{0AC4FA61-EEEA-2645-B0A0-F705386BEDFB}" type="presOf" srcId="{062CB266-FADA-F548-A1AE-88A3CFA9DA49}" destId="{360724FD-5BA8-7144-A254-8390DD8D36F9}" srcOrd="0" destOrd="0" presId="urn:microsoft.com/office/officeart/2008/layout/SquareAccentList"/>
    <dgm:cxn modelId="{8BE76EA3-E528-2A42-9406-7C17F803355E}" srcId="{7ED271B2-1D85-614F-B19B-564059EDC809}" destId="{B2DCCD20-E6B8-CA48-A371-D190A1D7C361}" srcOrd="0" destOrd="0" parTransId="{B3F698A9-216F-EF47-B452-7500C075AA54}" sibTransId="{546EE8CD-3A83-B644-B316-55923C2D79CC}"/>
    <dgm:cxn modelId="{500AFC3C-F792-FA4F-AC8F-3ECAABBB899C}" type="presOf" srcId="{B8820826-01C7-E545-95B2-F021A860EA1A}" destId="{7F66AB8C-32E2-104E-89A0-874378D3F10D}" srcOrd="0" destOrd="0" presId="urn:microsoft.com/office/officeart/2008/layout/SquareAccentList"/>
    <dgm:cxn modelId="{0B1732D9-F468-F24D-94C6-C2D57C8FA38B}" srcId="{B8820826-01C7-E545-95B2-F021A860EA1A}" destId="{2940602A-EB36-B546-8146-820F86E0BD20}" srcOrd="1" destOrd="0" parTransId="{E768D588-225D-A549-991F-932367F62686}" sibTransId="{C9E9A6A2-DDA5-AA46-961E-A1E9940EE3C7}"/>
    <dgm:cxn modelId="{A68A9223-13D3-C64E-A738-527B83B04719}" type="presOf" srcId="{8207A1AC-8397-914E-B5CB-CBE2886D8B32}" destId="{4370D31E-621E-F147-A6F6-65788BFA7214}" srcOrd="0" destOrd="0" presId="urn:microsoft.com/office/officeart/2008/layout/SquareAccentList"/>
    <dgm:cxn modelId="{D3D0845B-F990-7C43-85EC-F9F8DE0C9B5A}" type="presOf" srcId="{B2DCCD20-E6B8-CA48-A371-D190A1D7C361}" destId="{AA014BC9-1B0B-B240-B38C-CA7D24F91B41}" srcOrd="0" destOrd="0" presId="urn:microsoft.com/office/officeart/2008/layout/SquareAccentList"/>
    <dgm:cxn modelId="{12619832-8F07-A647-B80D-2DCA30437992}" srcId="{66F9C55B-614E-5045-AED9-0BC2AC717373}" destId="{6BF2EDC2-C0B3-2643-B92C-FB1010D85D72}" srcOrd="0" destOrd="0" parTransId="{2E6810C2-4C45-ED4D-A54E-37A3542B775C}" sibTransId="{091B86A4-BF76-C041-B58F-4A218AA78A97}"/>
    <dgm:cxn modelId="{EE7F15DD-DACB-E24A-860F-DA5DE836378E}" srcId="{B8820826-01C7-E545-95B2-F021A860EA1A}" destId="{8207A1AC-8397-914E-B5CB-CBE2886D8B32}" srcOrd="0" destOrd="0" parTransId="{C52A9AEF-94FB-8C42-B7F8-604D39FFBEE7}" sibTransId="{44F0316D-5EEA-C24C-88E5-816614D6D6C8}"/>
    <dgm:cxn modelId="{FB39F41D-CB4C-4E4B-B080-09F8B05DAC82}" type="presOf" srcId="{6F6918FD-2644-2842-875D-5E40A03217E6}" destId="{24538C99-9533-E549-9A82-DDF8009E3414}" srcOrd="0" destOrd="0" presId="urn:microsoft.com/office/officeart/2008/layout/SquareAccentList"/>
    <dgm:cxn modelId="{EC697337-AF20-BF40-8B88-F9C8E5ED8003}" srcId="{7ED271B2-1D85-614F-B19B-564059EDC809}" destId="{062CB266-FADA-F548-A1AE-88A3CFA9DA49}" srcOrd="1" destOrd="0" parTransId="{9EB3EA75-4BAC-A84D-BD31-4BA61C9622CF}" sibTransId="{F1ECAEB6-800B-F845-AF76-3DA0398E0000}"/>
    <dgm:cxn modelId="{1DAE390F-14A0-374C-9B60-9430B52F9644}" type="presOf" srcId="{66F9C55B-614E-5045-AED9-0BC2AC717373}" destId="{29D8B2C4-5B75-1E4F-8831-23C9ED4D1431}" srcOrd="0" destOrd="0" presId="urn:microsoft.com/office/officeart/2008/layout/SquareAccentList"/>
    <dgm:cxn modelId="{2F561D54-6FCE-594B-AE6D-BEB6A7EA78DA}" srcId="{6F6918FD-2644-2842-875D-5E40A03217E6}" destId="{7ED271B2-1D85-614F-B19B-564059EDC809}" srcOrd="2" destOrd="0" parTransId="{91BD1933-5691-4D4F-9A01-E5840B6EEA39}" sibTransId="{6E888C2A-4EC9-7943-9377-E9010DA2B5DA}"/>
    <dgm:cxn modelId="{06553440-4238-2B4B-B5F0-A04ECDF839BB}" srcId="{66F9C55B-614E-5045-AED9-0BC2AC717373}" destId="{A3B5E693-CEFC-A042-9574-7C2C2915A255}" srcOrd="1" destOrd="0" parTransId="{F0F9D254-A948-A947-80FF-30F65E6C29B4}" sibTransId="{807B7ACC-C948-1F45-97A4-3ACCF4FE1749}"/>
    <dgm:cxn modelId="{7A09DF73-ADAD-1048-922C-C7D7E22AFC86}" type="presParOf" srcId="{24538C99-9533-E549-9A82-DDF8009E3414}" destId="{16C3C5CB-0054-DC40-9E5A-1065248A0D6F}" srcOrd="0" destOrd="0" presId="urn:microsoft.com/office/officeart/2008/layout/SquareAccentList"/>
    <dgm:cxn modelId="{22DF75B5-3E2D-AD4F-8522-CEE487197316}" type="presParOf" srcId="{16C3C5CB-0054-DC40-9E5A-1065248A0D6F}" destId="{6B7E0CA5-769B-3A44-9DB6-8164373D317D}" srcOrd="0" destOrd="0" presId="urn:microsoft.com/office/officeart/2008/layout/SquareAccentList"/>
    <dgm:cxn modelId="{4EB0FB62-0449-314D-A5DF-3A8734138ADE}" type="presParOf" srcId="{6B7E0CA5-769B-3A44-9DB6-8164373D317D}" destId="{50C4B213-6064-C64F-8212-D722D092E268}" srcOrd="0" destOrd="0" presId="urn:microsoft.com/office/officeart/2008/layout/SquareAccentList"/>
    <dgm:cxn modelId="{FD93ABAA-1E13-6C4A-8204-C96DD154BF8A}" type="presParOf" srcId="{6B7E0CA5-769B-3A44-9DB6-8164373D317D}" destId="{511C1740-2C73-1E4B-AA88-1073B6D182A8}" srcOrd="1" destOrd="0" presId="urn:microsoft.com/office/officeart/2008/layout/SquareAccentList"/>
    <dgm:cxn modelId="{EC3C8CCB-9AC1-0C49-B364-A1704076EB05}" type="presParOf" srcId="{6B7E0CA5-769B-3A44-9DB6-8164373D317D}" destId="{29D8B2C4-5B75-1E4F-8831-23C9ED4D1431}" srcOrd="2" destOrd="0" presId="urn:microsoft.com/office/officeart/2008/layout/SquareAccentList"/>
    <dgm:cxn modelId="{16A38563-9E79-E74D-ABF2-C51B7C623675}" type="presParOf" srcId="{16C3C5CB-0054-DC40-9E5A-1065248A0D6F}" destId="{E52E3CA0-AAD3-8A40-9CF4-7856CA9DF3CC}" srcOrd="1" destOrd="0" presId="urn:microsoft.com/office/officeart/2008/layout/SquareAccentList"/>
    <dgm:cxn modelId="{33790F3D-5B9A-A948-82A1-A3590AEF02A8}" type="presParOf" srcId="{E52E3CA0-AAD3-8A40-9CF4-7856CA9DF3CC}" destId="{AD3927D0-8759-7C40-A7C9-1FECB691FF5D}" srcOrd="0" destOrd="0" presId="urn:microsoft.com/office/officeart/2008/layout/SquareAccentList"/>
    <dgm:cxn modelId="{95858DF4-D343-F447-B737-664012047B26}" type="presParOf" srcId="{AD3927D0-8759-7C40-A7C9-1FECB691FF5D}" destId="{BF7C3D75-496D-5148-9B15-BA7FCA292787}" srcOrd="0" destOrd="0" presId="urn:microsoft.com/office/officeart/2008/layout/SquareAccentList"/>
    <dgm:cxn modelId="{B94AC994-FF06-0F4B-BC2D-EA8E460D5713}" type="presParOf" srcId="{AD3927D0-8759-7C40-A7C9-1FECB691FF5D}" destId="{8B94EF92-F086-E440-AB84-A57FA0D7C2A1}" srcOrd="1" destOrd="0" presId="urn:microsoft.com/office/officeart/2008/layout/SquareAccentList"/>
    <dgm:cxn modelId="{2690C0C2-9F94-B242-ADC4-A3542CB262EC}" type="presParOf" srcId="{E52E3CA0-AAD3-8A40-9CF4-7856CA9DF3CC}" destId="{962340E4-1D93-D146-A805-11F83F5C3E86}" srcOrd="1" destOrd="0" presId="urn:microsoft.com/office/officeart/2008/layout/SquareAccentList"/>
    <dgm:cxn modelId="{93DB0BF2-393C-B549-914A-5B402AF3A47D}" type="presParOf" srcId="{962340E4-1D93-D146-A805-11F83F5C3E86}" destId="{BEA31D14-CD73-F84E-BFC8-8FD3BC4D3863}" srcOrd="0" destOrd="0" presId="urn:microsoft.com/office/officeart/2008/layout/SquareAccentList"/>
    <dgm:cxn modelId="{87D7B665-D715-2849-B41F-3149FE42094D}" type="presParOf" srcId="{962340E4-1D93-D146-A805-11F83F5C3E86}" destId="{44CB2BFA-D826-994C-8C20-96F155B42158}" srcOrd="1" destOrd="0" presId="urn:microsoft.com/office/officeart/2008/layout/SquareAccentList"/>
    <dgm:cxn modelId="{787C8407-7F9A-034A-AA35-A1C19A37F8A5}" type="presParOf" srcId="{24538C99-9533-E549-9A82-DDF8009E3414}" destId="{8265939F-45AF-FE4D-A64F-47844C22E5CB}" srcOrd="1" destOrd="0" presId="urn:microsoft.com/office/officeart/2008/layout/SquareAccentList"/>
    <dgm:cxn modelId="{431A9170-310D-3242-BC1D-869B68FC2DF6}" type="presParOf" srcId="{8265939F-45AF-FE4D-A64F-47844C22E5CB}" destId="{5068D099-926B-6E49-9172-C94115E184AC}" srcOrd="0" destOrd="0" presId="urn:microsoft.com/office/officeart/2008/layout/SquareAccentList"/>
    <dgm:cxn modelId="{E33DC7CB-069F-BC48-8715-3A9E76F18CEE}" type="presParOf" srcId="{5068D099-926B-6E49-9172-C94115E184AC}" destId="{B4B0FAA9-56AB-9E46-9328-63DB5B50DC8C}" srcOrd="0" destOrd="0" presId="urn:microsoft.com/office/officeart/2008/layout/SquareAccentList"/>
    <dgm:cxn modelId="{613EC050-3446-404D-A7D0-3A697987773E}" type="presParOf" srcId="{5068D099-926B-6E49-9172-C94115E184AC}" destId="{C329DE3E-6972-4F47-A5CB-14F4DC1143F8}" srcOrd="1" destOrd="0" presId="urn:microsoft.com/office/officeart/2008/layout/SquareAccentList"/>
    <dgm:cxn modelId="{5C355B97-391D-A440-B5DC-DC04AF61F17A}" type="presParOf" srcId="{5068D099-926B-6E49-9172-C94115E184AC}" destId="{7F66AB8C-32E2-104E-89A0-874378D3F10D}" srcOrd="2" destOrd="0" presId="urn:microsoft.com/office/officeart/2008/layout/SquareAccentList"/>
    <dgm:cxn modelId="{1C70BF3D-CABB-4D47-A379-4764C6FB077E}" type="presParOf" srcId="{8265939F-45AF-FE4D-A64F-47844C22E5CB}" destId="{79C7C875-FB62-0A44-95C4-7589CC993155}" srcOrd="1" destOrd="0" presId="urn:microsoft.com/office/officeart/2008/layout/SquareAccentList"/>
    <dgm:cxn modelId="{BEA8F879-4E9F-6E49-B8B8-A334685C793B}" type="presParOf" srcId="{79C7C875-FB62-0A44-95C4-7589CC993155}" destId="{9537CF9C-611F-F94D-AF01-7518149F2778}" srcOrd="0" destOrd="0" presId="urn:microsoft.com/office/officeart/2008/layout/SquareAccentList"/>
    <dgm:cxn modelId="{78C9D8E6-0046-9D4B-AC45-0C0099BE3EBF}" type="presParOf" srcId="{9537CF9C-611F-F94D-AF01-7518149F2778}" destId="{4835695A-0616-C446-A5EE-E22B69B604C8}" srcOrd="0" destOrd="0" presId="urn:microsoft.com/office/officeart/2008/layout/SquareAccentList"/>
    <dgm:cxn modelId="{7D3A477C-AA88-DE44-82F2-9E25DC50A22D}" type="presParOf" srcId="{9537CF9C-611F-F94D-AF01-7518149F2778}" destId="{4370D31E-621E-F147-A6F6-65788BFA7214}" srcOrd="1" destOrd="0" presId="urn:microsoft.com/office/officeart/2008/layout/SquareAccentList"/>
    <dgm:cxn modelId="{18CEB69D-1314-6443-A0C8-D1FF82FBC998}" type="presParOf" srcId="{79C7C875-FB62-0A44-95C4-7589CC993155}" destId="{D52206AA-8407-614D-8E24-C5E3DCF06DA0}" srcOrd="1" destOrd="0" presId="urn:microsoft.com/office/officeart/2008/layout/SquareAccentList"/>
    <dgm:cxn modelId="{1F52F82F-2589-0345-B841-0A3AF3CAEFA3}" type="presParOf" srcId="{D52206AA-8407-614D-8E24-C5E3DCF06DA0}" destId="{09EB6EE4-4CD0-0944-BEB2-E72803604F6A}" srcOrd="0" destOrd="0" presId="urn:microsoft.com/office/officeart/2008/layout/SquareAccentList"/>
    <dgm:cxn modelId="{FFE3BE98-23FC-084C-A4CD-38341D2E9DF7}" type="presParOf" srcId="{D52206AA-8407-614D-8E24-C5E3DCF06DA0}" destId="{DEA3B193-4F05-0C48-AB02-75FB1859A573}" srcOrd="1" destOrd="0" presId="urn:microsoft.com/office/officeart/2008/layout/SquareAccentList"/>
    <dgm:cxn modelId="{6E507493-D591-7A44-8EC0-FABF51C781CE}" type="presParOf" srcId="{24538C99-9533-E549-9A82-DDF8009E3414}" destId="{3650CC78-5C36-1744-BA2F-DFE3B3C1F899}" srcOrd="2" destOrd="0" presId="urn:microsoft.com/office/officeart/2008/layout/SquareAccentList"/>
    <dgm:cxn modelId="{151DB81C-6EF3-794D-9A86-69F06CDBD5E8}" type="presParOf" srcId="{3650CC78-5C36-1744-BA2F-DFE3B3C1F899}" destId="{66F1BD00-A2F3-084F-BEC4-46F4AF333154}" srcOrd="0" destOrd="0" presId="urn:microsoft.com/office/officeart/2008/layout/SquareAccentList"/>
    <dgm:cxn modelId="{686185AB-7A88-4742-A43E-2FAC4200550B}" type="presParOf" srcId="{66F1BD00-A2F3-084F-BEC4-46F4AF333154}" destId="{9171C544-CBFD-624D-80AB-B1EB737F67C8}" srcOrd="0" destOrd="0" presId="urn:microsoft.com/office/officeart/2008/layout/SquareAccentList"/>
    <dgm:cxn modelId="{1AFC67D9-CFF6-184E-8C19-A02355EBA479}" type="presParOf" srcId="{66F1BD00-A2F3-084F-BEC4-46F4AF333154}" destId="{3A848FDC-4181-F04B-89C8-948A9F826FD4}" srcOrd="1" destOrd="0" presId="urn:microsoft.com/office/officeart/2008/layout/SquareAccentList"/>
    <dgm:cxn modelId="{98C26CAA-D3FC-2047-8B7B-1A48FFFE99DC}" type="presParOf" srcId="{66F1BD00-A2F3-084F-BEC4-46F4AF333154}" destId="{7733FA6C-DE0D-AD4B-B9F2-8A27173D71D6}" srcOrd="2" destOrd="0" presId="urn:microsoft.com/office/officeart/2008/layout/SquareAccentList"/>
    <dgm:cxn modelId="{C13FEA50-F611-E744-A2CC-CB35D114EFDF}" type="presParOf" srcId="{3650CC78-5C36-1744-BA2F-DFE3B3C1F899}" destId="{B5B7781C-E2A4-2348-AE0A-ADA61CE28F2B}" srcOrd="1" destOrd="0" presId="urn:microsoft.com/office/officeart/2008/layout/SquareAccentList"/>
    <dgm:cxn modelId="{65867D8C-A5AE-6E46-97B2-FF10222BAD78}" type="presParOf" srcId="{B5B7781C-E2A4-2348-AE0A-ADA61CE28F2B}" destId="{7024E5FE-CC16-FF46-B646-7F3FFFB14C8E}" srcOrd="0" destOrd="0" presId="urn:microsoft.com/office/officeart/2008/layout/SquareAccentList"/>
    <dgm:cxn modelId="{D7E6F6B7-1C4E-D246-98DE-0BEF451040B4}" type="presParOf" srcId="{7024E5FE-CC16-FF46-B646-7F3FFFB14C8E}" destId="{12D929CD-9782-B44C-8B14-03C348646172}" srcOrd="0" destOrd="0" presId="urn:microsoft.com/office/officeart/2008/layout/SquareAccentList"/>
    <dgm:cxn modelId="{D25FCF15-2CD2-0241-A048-465130F24272}" type="presParOf" srcId="{7024E5FE-CC16-FF46-B646-7F3FFFB14C8E}" destId="{AA014BC9-1B0B-B240-B38C-CA7D24F91B41}" srcOrd="1" destOrd="0" presId="urn:microsoft.com/office/officeart/2008/layout/SquareAccentList"/>
    <dgm:cxn modelId="{99B31704-FEA9-F041-A720-2F1AE5C973D5}" type="presParOf" srcId="{B5B7781C-E2A4-2348-AE0A-ADA61CE28F2B}" destId="{111DBE4A-9784-D746-87D9-82DA85D6DE34}" srcOrd="1" destOrd="0" presId="urn:microsoft.com/office/officeart/2008/layout/SquareAccentList"/>
    <dgm:cxn modelId="{801B6DCC-9761-EC4E-89A8-FA4A9AB8B994}" type="presParOf" srcId="{111DBE4A-9784-D746-87D9-82DA85D6DE34}" destId="{B00BAF28-0CE3-2F4E-A4E8-B9487ED5E02E}" srcOrd="0" destOrd="0" presId="urn:microsoft.com/office/officeart/2008/layout/SquareAccentList"/>
    <dgm:cxn modelId="{06ABDBC8-1A66-6842-A9E0-50F45576789A}" type="presParOf" srcId="{111DBE4A-9784-D746-87D9-82DA85D6DE34}" destId="{360724FD-5BA8-7144-A254-8390DD8D36F9}" srcOrd="1" destOrd="0" presId="urn:microsoft.com/office/officeart/2008/layout/SquareAccentList"/>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F6918FD-2644-2842-875D-5E40A03217E6}" type="doc">
      <dgm:prSet loTypeId="urn:microsoft.com/office/officeart/2008/layout/SquareAccentList" loCatId="" qsTypeId="urn:microsoft.com/office/officeart/2005/8/quickstyle/simple4" qsCatId="simple" csTypeId="urn:microsoft.com/office/officeart/2005/8/colors/accent0_3" csCatId="mainScheme" phldr="1"/>
      <dgm:spPr/>
      <dgm:t>
        <a:bodyPr/>
        <a:lstStyle/>
        <a:p>
          <a:endParaRPr lang="it-IT"/>
        </a:p>
      </dgm:t>
    </dgm:pt>
    <dgm:pt modelId="{B8820826-01C7-E545-95B2-F021A860EA1A}">
      <dgm:prSet custT="1"/>
      <dgm:spPr/>
      <dgm:t>
        <a:bodyPr/>
        <a:lstStyle/>
        <a:p>
          <a:pPr algn="ctr" rtl="0"/>
          <a:r>
            <a:rPr lang="it-IT" sz="1800" b="1" dirty="0"/>
            <a:t>ACCESSO CIVICO ex </a:t>
          </a:r>
          <a:r>
            <a:rPr lang="it-IT" sz="1800" b="1" dirty="0" err="1"/>
            <a:t>dlgs</a:t>
          </a:r>
          <a:r>
            <a:rPr lang="it-IT" sz="1800" b="1" dirty="0"/>
            <a:t> 33/2013</a:t>
          </a:r>
        </a:p>
      </dgm:t>
    </dgm:pt>
    <dgm:pt modelId="{C0485E8E-0345-C048-B69A-A3A6CDFFB79C}" type="parTrans" cxnId="{3C194DF8-492F-E04C-A504-7D421908CFE1}">
      <dgm:prSet/>
      <dgm:spPr/>
      <dgm:t>
        <a:bodyPr/>
        <a:lstStyle/>
        <a:p>
          <a:endParaRPr lang="it-IT" sz="1800" b="1"/>
        </a:p>
      </dgm:t>
    </dgm:pt>
    <dgm:pt modelId="{E15C8DFB-EC34-0F47-A678-A811B49A9271}" type="sibTrans" cxnId="{3C194DF8-492F-E04C-A504-7D421908CFE1}">
      <dgm:prSet/>
      <dgm:spPr/>
      <dgm:t>
        <a:bodyPr/>
        <a:lstStyle/>
        <a:p>
          <a:endParaRPr lang="it-IT" sz="1800" b="1"/>
        </a:p>
      </dgm:t>
    </dgm:pt>
    <dgm:pt modelId="{7ED271B2-1D85-614F-B19B-564059EDC809}">
      <dgm:prSet custT="1"/>
      <dgm:spPr/>
      <dgm:t>
        <a:bodyPr/>
        <a:lstStyle/>
        <a:p>
          <a:pPr algn="ctr" rtl="0"/>
          <a:r>
            <a:rPr lang="en-US" sz="1800" b="1" dirty="0"/>
            <a:t>ACCESSO </a:t>
          </a:r>
          <a:r>
            <a:rPr lang="en-US" sz="1800" b="1" dirty="0">
              <a:latin typeface="+mn-lt"/>
            </a:rPr>
            <a:t>CIVICO ex </a:t>
          </a:r>
          <a:r>
            <a:rPr lang="it-IT" sz="1800" b="1" dirty="0" err="1">
              <a:latin typeface="+mn-lt"/>
              <a:cs typeface="Arial Black" charset="0"/>
            </a:rPr>
            <a:t>dlgs</a:t>
          </a:r>
          <a:r>
            <a:rPr lang="it-IT" sz="1800" b="1" dirty="0">
              <a:latin typeface="+mn-lt"/>
              <a:cs typeface="Arial Black" charset="0"/>
            </a:rPr>
            <a:t> 97/2016 </a:t>
          </a:r>
          <a:r>
            <a:rPr lang="en-US" sz="1800" b="1" dirty="0">
              <a:latin typeface="+mn-lt"/>
            </a:rPr>
            <a:t> </a:t>
          </a:r>
          <a:endParaRPr lang="en-US" sz="1800" b="1" dirty="0"/>
        </a:p>
      </dgm:t>
    </dgm:pt>
    <dgm:pt modelId="{91BD1933-5691-4D4F-9A01-E5840B6EEA39}" type="parTrans" cxnId="{2F561D54-6FCE-594B-AE6D-BEB6A7EA78DA}">
      <dgm:prSet/>
      <dgm:spPr/>
      <dgm:t>
        <a:bodyPr/>
        <a:lstStyle/>
        <a:p>
          <a:endParaRPr lang="it-IT" sz="1800" b="1"/>
        </a:p>
      </dgm:t>
    </dgm:pt>
    <dgm:pt modelId="{6E888C2A-4EC9-7943-9377-E9010DA2B5DA}" type="sibTrans" cxnId="{2F561D54-6FCE-594B-AE6D-BEB6A7EA78DA}">
      <dgm:prSet/>
      <dgm:spPr/>
      <dgm:t>
        <a:bodyPr/>
        <a:lstStyle/>
        <a:p>
          <a:endParaRPr lang="it-IT" sz="1800" b="1"/>
        </a:p>
      </dgm:t>
    </dgm:pt>
    <dgm:pt modelId="{66F9C55B-614E-5045-AED9-0BC2AC717373}">
      <dgm:prSet custT="1"/>
      <dgm:spPr/>
      <dgm:t>
        <a:bodyPr/>
        <a:lstStyle/>
        <a:p>
          <a:pPr algn="ctr" rtl="0"/>
          <a:r>
            <a:rPr lang="it-IT" sz="1800" b="1" dirty="0"/>
            <a:t>ACCESSO AGLI ATTI ex 241/90</a:t>
          </a:r>
        </a:p>
      </dgm:t>
    </dgm:pt>
    <dgm:pt modelId="{0B3DE3FC-8CDD-C74A-9283-5A59C79D24EE}" type="parTrans" cxnId="{78CF2968-AF90-2B4A-88BD-462D1624F1ED}">
      <dgm:prSet/>
      <dgm:spPr/>
      <dgm:t>
        <a:bodyPr/>
        <a:lstStyle/>
        <a:p>
          <a:endParaRPr lang="it-IT" sz="1800"/>
        </a:p>
      </dgm:t>
    </dgm:pt>
    <dgm:pt modelId="{4DF2A314-E637-7D42-96E9-D40D601BE56E}" type="sibTrans" cxnId="{78CF2968-AF90-2B4A-88BD-462D1624F1ED}">
      <dgm:prSet/>
      <dgm:spPr/>
      <dgm:t>
        <a:bodyPr/>
        <a:lstStyle/>
        <a:p>
          <a:endParaRPr lang="it-IT" sz="1800"/>
        </a:p>
      </dgm:t>
    </dgm:pt>
    <dgm:pt modelId="{24538C99-9533-E549-9A82-DDF8009E3414}" type="pres">
      <dgm:prSet presAssocID="{6F6918FD-2644-2842-875D-5E40A03217E6}" presName="layout" presStyleCnt="0">
        <dgm:presLayoutVars>
          <dgm:chMax/>
          <dgm:chPref/>
          <dgm:dir/>
          <dgm:resizeHandles/>
        </dgm:presLayoutVars>
      </dgm:prSet>
      <dgm:spPr/>
    </dgm:pt>
    <dgm:pt modelId="{16C3C5CB-0054-DC40-9E5A-1065248A0D6F}" type="pres">
      <dgm:prSet presAssocID="{66F9C55B-614E-5045-AED9-0BC2AC717373}" presName="root" presStyleCnt="0">
        <dgm:presLayoutVars>
          <dgm:chMax/>
          <dgm:chPref/>
        </dgm:presLayoutVars>
      </dgm:prSet>
      <dgm:spPr/>
    </dgm:pt>
    <dgm:pt modelId="{6B7E0CA5-769B-3A44-9DB6-8164373D317D}" type="pres">
      <dgm:prSet presAssocID="{66F9C55B-614E-5045-AED9-0BC2AC717373}" presName="rootComposite" presStyleCnt="0">
        <dgm:presLayoutVars/>
      </dgm:prSet>
      <dgm:spPr/>
    </dgm:pt>
    <dgm:pt modelId="{50C4B213-6064-C64F-8212-D722D092E268}" type="pres">
      <dgm:prSet presAssocID="{66F9C55B-614E-5045-AED9-0BC2AC717373}" presName="ParentAccent" presStyleLbl="alignNode1" presStyleIdx="0" presStyleCnt="3" custLinFactNeighborX="-68857" custLinFactNeighborY="-31896"/>
      <dgm:spPr/>
    </dgm:pt>
    <dgm:pt modelId="{511C1740-2C73-1E4B-AA88-1073B6D182A8}" type="pres">
      <dgm:prSet presAssocID="{66F9C55B-614E-5045-AED9-0BC2AC717373}" presName="ParentSmallAccent" presStyleLbl="fgAcc1" presStyleIdx="0" presStyleCnt="3" custLinFactNeighborX="10481" custLinFactNeighborY="-87876"/>
      <dgm:spPr/>
    </dgm:pt>
    <dgm:pt modelId="{29D8B2C4-5B75-1E4F-8831-23C9ED4D1431}" type="pres">
      <dgm:prSet presAssocID="{66F9C55B-614E-5045-AED9-0BC2AC717373}" presName="Parent" presStyleLbl="revTx" presStyleIdx="0" presStyleCnt="3" custLinFactNeighborX="-71953">
        <dgm:presLayoutVars>
          <dgm:chMax/>
          <dgm:chPref val="4"/>
          <dgm:bulletEnabled val="1"/>
        </dgm:presLayoutVars>
      </dgm:prSet>
      <dgm:spPr/>
    </dgm:pt>
    <dgm:pt modelId="{E52E3CA0-AAD3-8A40-9CF4-7856CA9DF3CC}" type="pres">
      <dgm:prSet presAssocID="{66F9C55B-614E-5045-AED9-0BC2AC717373}" presName="childShape" presStyleCnt="0">
        <dgm:presLayoutVars>
          <dgm:chMax val="0"/>
          <dgm:chPref val="0"/>
        </dgm:presLayoutVars>
      </dgm:prSet>
      <dgm:spPr/>
    </dgm:pt>
    <dgm:pt modelId="{8265939F-45AF-FE4D-A64F-47844C22E5CB}" type="pres">
      <dgm:prSet presAssocID="{B8820826-01C7-E545-95B2-F021A860EA1A}" presName="root" presStyleCnt="0">
        <dgm:presLayoutVars>
          <dgm:chMax/>
          <dgm:chPref/>
        </dgm:presLayoutVars>
      </dgm:prSet>
      <dgm:spPr/>
    </dgm:pt>
    <dgm:pt modelId="{5068D099-926B-6E49-9172-C94115E184AC}" type="pres">
      <dgm:prSet presAssocID="{B8820826-01C7-E545-95B2-F021A860EA1A}" presName="rootComposite" presStyleCnt="0">
        <dgm:presLayoutVars/>
      </dgm:prSet>
      <dgm:spPr/>
    </dgm:pt>
    <dgm:pt modelId="{B4B0FAA9-56AB-9E46-9328-63DB5B50DC8C}" type="pres">
      <dgm:prSet presAssocID="{B8820826-01C7-E545-95B2-F021A860EA1A}" presName="ParentAccent" presStyleLbl="alignNode1" presStyleIdx="1" presStyleCnt="3" custLinFactNeighborX="613" custLinFactNeighborY="-21161"/>
      <dgm:spPr/>
    </dgm:pt>
    <dgm:pt modelId="{C329DE3E-6972-4F47-A5CB-14F4DC1143F8}" type="pres">
      <dgm:prSet presAssocID="{B8820826-01C7-E545-95B2-F021A860EA1A}" presName="ParentSmallAccent" presStyleLbl="fgAcc1" presStyleIdx="1" presStyleCnt="3" custLinFactNeighborX="-31792" custLinFactNeighborY="-51081"/>
      <dgm:spPr/>
    </dgm:pt>
    <dgm:pt modelId="{7F66AB8C-32E2-104E-89A0-874378D3F10D}" type="pres">
      <dgm:prSet presAssocID="{B8820826-01C7-E545-95B2-F021A860EA1A}" presName="Parent" presStyleLbl="revTx" presStyleIdx="1" presStyleCnt="3" custLinFactNeighborX="1338">
        <dgm:presLayoutVars>
          <dgm:chMax/>
          <dgm:chPref val="4"/>
          <dgm:bulletEnabled val="1"/>
        </dgm:presLayoutVars>
      </dgm:prSet>
      <dgm:spPr/>
    </dgm:pt>
    <dgm:pt modelId="{79C7C875-FB62-0A44-95C4-7589CC993155}" type="pres">
      <dgm:prSet presAssocID="{B8820826-01C7-E545-95B2-F021A860EA1A}" presName="childShape" presStyleCnt="0">
        <dgm:presLayoutVars>
          <dgm:chMax val="0"/>
          <dgm:chPref val="0"/>
        </dgm:presLayoutVars>
      </dgm:prSet>
      <dgm:spPr/>
    </dgm:pt>
    <dgm:pt modelId="{3650CC78-5C36-1744-BA2F-DFE3B3C1F899}" type="pres">
      <dgm:prSet presAssocID="{7ED271B2-1D85-614F-B19B-564059EDC809}" presName="root" presStyleCnt="0">
        <dgm:presLayoutVars>
          <dgm:chMax/>
          <dgm:chPref/>
        </dgm:presLayoutVars>
      </dgm:prSet>
      <dgm:spPr/>
    </dgm:pt>
    <dgm:pt modelId="{66F1BD00-A2F3-084F-BEC4-46F4AF333154}" type="pres">
      <dgm:prSet presAssocID="{7ED271B2-1D85-614F-B19B-564059EDC809}" presName="rootComposite" presStyleCnt="0">
        <dgm:presLayoutVars/>
      </dgm:prSet>
      <dgm:spPr/>
    </dgm:pt>
    <dgm:pt modelId="{9171C544-CBFD-624D-80AB-B1EB737F67C8}" type="pres">
      <dgm:prSet presAssocID="{7ED271B2-1D85-614F-B19B-564059EDC809}" presName="ParentAccent" presStyleLbl="alignNode1" presStyleIdx="2" presStyleCnt="3" custLinFactNeighborX="65789" custLinFactNeighborY="-31897"/>
      <dgm:spPr/>
    </dgm:pt>
    <dgm:pt modelId="{3A848FDC-4181-F04B-89C8-948A9F826FD4}" type="pres">
      <dgm:prSet presAssocID="{7ED271B2-1D85-614F-B19B-564059EDC809}" presName="ParentSmallAccent" presStyleLbl="fgAcc1" presStyleIdx="2" presStyleCnt="3" custLinFactNeighborX="43346" custLinFactNeighborY="-55008"/>
      <dgm:spPr/>
    </dgm:pt>
    <dgm:pt modelId="{7733FA6C-DE0D-AD4B-B9F2-8A27173D71D6}" type="pres">
      <dgm:prSet presAssocID="{7ED271B2-1D85-614F-B19B-564059EDC809}" presName="Parent" presStyleLbl="revTx" presStyleIdx="2" presStyleCnt="3" custLinFactNeighborX="66071">
        <dgm:presLayoutVars>
          <dgm:chMax/>
          <dgm:chPref val="4"/>
          <dgm:bulletEnabled val="1"/>
        </dgm:presLayoutVars>
      </dgm:prSet>
      <dgm:spPr/>
    </dgm:pt>
    <dgm:pt modelId="{B5B7781C-E2A4-2348-AE0A-ADA61CE28F2B}" type="pres">
      <dgm:prSet presAssocID="{7ED271B2-1D85-614F-B19B-564059EDC809}" presName="childShape" presStyleCnt="0">
        <dgm:presLayoutVars>
          <dgm:chMax val="0"/>
          <dgm:chPref val="0"/>
        </dgm:presLayoutVars>
      </dgm:prSet>
      <dgm:spPr/>
    </dgm:pt>
  </dgm:ptLst>
  <dgm:cxnLst>
    <dgm:cxn modelId="{69335C48-9B76-0D42-8D21-70910EACAADD}" type="presOf" srcId="{B8820826-01C7-E545-95B2-F021A860EA1A}" destId="{7F66AB8C-32E2-104E-89A0-874378D3F10D}" srcOrd="0" destOrd="0" presId="urn:microsoft.com/office/officeart/2008/layout/SquareAccentList"/>
    <dgm:cxn modelId="{7C9913ED-9C83-4341-B3F6-F49181FA4CCD}" type="presOf" srcId="{7ED271B2-1D85-614F-B19B-564059EDC809}" destId="{7733FA6C-DE0D-AD4B-B9F2-8A27173D71D6}" srcOrd="0" destOrd="0" presId="urn:microsoft.com/office/officeart/2008/layout/SquareAccentList"/>
    <dgm:cxn modelId="{3C194DF8-492F-E04C-A504-7D421908CFE1}" srcId="{6F6918FD-2644-2842-875D-5E40A03217E6}" destId="{B8820826-01C7-E545-95B2-F021A860EA1A}" srcOrd="1" destOrd="0" parTransId="{C0485E8E-0345-C048-B69A-A3A6CDFFB79C}" sibTransId="{E15C8DFB-EC34-0F47-A678-A811B49A9271}"/>
    <dgm:cxn modelId="{2F561D54-6FCE-594B-AE6D-BEB6A7EA78DA}" srcId="{6F6918FD-2644-2842-875D-5E40A03217E6}" destId="{7ED271B2-1D85-614F-B19B-564059EDC809}" srcOrd="2" destOrd="0" parTransId="{91BD1933-5691-4D4F-9A01-E5840B6EEA39}" sibTransId="{6E888C2A-4EC9-7943-9377-E9010DA2B5DA}"/>
    <dgm:cxn modelId="{E4B0C46D-6E29-FC41-9E50-D59A2AC7A9EA}" type="presOf" srcId="{6F6918FD-2644-2842-875D-5E40A03217E6}" destId="{24538C99-9533-E549-9A82-DDF8009E3414}" srcOrd="0" destOrd="0" presId="urn:microsoft.com/office/officeart/2008/layout/SquareAccentList"/>
    <dgm:cxn modelId="{78CF2968-AF90-2B4A-88BD-462D1624F1ED}" srcId="{6F6918FD-2644-2842-875D-5E40A03217E6}" destId="{66F9C55B-614E-5045-AED9-0BC2AC717373}" srcOrd="0" destOrd="0" parTransId="{0B3DE3FC-8CDD-C74A-9283-5A59C79D24EE}" sibTransId="{4DF2A314-E637-7D42-96E9-D40D601BE56E}"/>
    <dgm:cxn modelId="{08503131-2F3B-6F40-93D5-800F05538EE6}" type="presOf" srcId="{66F9C55B-614E-5045-AED9-0BC2AC717373}" destId="{29D8B2C4-5B75-1E4F-8831-23C9ED4D1431}" srcOrd="0" destOrd="0" presId="urn:microsoft.com/office/officeart/2008/layout/SquareAccentList"/>
    <dgm:cxn modelId="{7FFFA2F5-703F-244D-BD3A-5B1BB888E13F}" type="presParOf" srcId="{24538C99-9533-E549-9A82-DDF8009E3414}" destId="{16C3C5CB-0054-DC40-9E5A-1065248A0D6F}" srcOrd="0" destOrd="0" presId="urn:microsoft.com/office/officeart/2008/layout/SquareAccentList"/>
    <dgm:cxn modelId="{AA8D8A97-B3D1-E542-98BF-D87D382D8728}" type="presParOf" srcId="{16C3C5CB-0054-DC40-9E5A-1065248A0D6F}" destId="{6B7E0CA5-769B-3A44-9DB6-8164373D317D}" srcOrd="0" destOrd="0" presId="urn:microsoft.com/office/officeart/2008/layout/SquareAccentList"/>
    <dgm:cxn modelId="{483209B4-B6E8-A449-9433-B206E4D9793C}" type="presParOf" srcId="{6B7E0CA5-769B-3A44-9DB6-8164373D317D}" destId="{50C4B213-6064-C64F-8212-D722D092E268}" srcOrd="0" destOrd="0" presId="urn:microsoft.com/office/officeart/2008/layout/SquareAccentList"/>
    <dgm:cxn modelId="{31A91828-2762-E04F-B786-C3B4194AB057}" type="presParOf" srcId="{6B7E0CA5-769B-3A44-9DB6-8164373D317D}" destId="{511C1740-2C73-1E4B-AA88-1073B6D182A8}" srcOrd="1" destOrd="0" presId="urn:microsoft.com/office/officeart/2008/layout/SquareAccentList"/>
    <dgm:cxn modelId="{BDE26941-31D1-F747-A9C9-C93E0D4FE475}" type="presParOf" srcId="{6B7E0CA5-769B-3A44-9DB6-8164373D317D}" destId="{29D8B2C4-5B75-1E4F-8831-23C9ED4D1431}" srcOrd="2" destOrd="0" presId="urn:microsoft.com/office/officeart/2008/layout/SquareAccentList"/>
    <dgm:cxn modelId="{05B72642-0A70-0848-921D-E09BBB50AE62}" type="presParOf" srcId="{16C3C5CB-0054-DC40-9E5A-1065248A0D6F}" destId="{E52E3CA0-AAD3-8A40-9CF4-7856CA9DF3CC}" srcOrd="1" destOrd="0" presId="urn:microsoft.com/office/officeart/2008/layout/SquareAccentList"/>
    <dgm:cxn modelId="{0C5F77D1-C6AC-D64A-B13A-ED2763557C0D}" type="presParOf" srcId="{24538C99-9533-E549-9A82-DDF8009E3414}" destId="{8265939F-45AF-FE4D-A64F-47844C22E5CB}" srcOrd="1" destOrd="0" presId="urn:microsoft.com/office/officeart/2008/layout/SquareAccentList"/>
    <dgm:cxn modelId="{BC1F28A9-1877-8B45-94A4-A46BD81413F3}" type="presParOf" srcId="{8265939F-45AF-FE4D-A64F-47844C22E5CB}" destId="{5068D099-926B-6E49-9172-C94115E184AC}" srcOrd="0" destOrd="0" presId="urn:microsoft.com/office/officeart/2008/layout/SquareAccentList"/>
    <dgm:cxn modelId="{F67DD911-7DA1-9748-AB55-98EAD4D7D79D}" type="presParOf" srcId="{5068D099-926B-6E49-9172-C94115E184AC}" destId="{B4B0FAA9-56AB-9E46-9328-63DB5B50DC8C}" srcOrd="0" destOrd="0" presId="urn:microsoft.com/office/officeart/2008/layout/SquareAccentList"/>
    <dgm:cxn modelId="{3B048425-921A-5B4B-AE7B-0BFB081E3CCF}" type="presParOf" srcId="{5068D099-926B-6E49-9172-C94115E184AC}" destId="{C329DE3E-6972-4F47-A5CB-14F4DC1143F8}" srcOrd="1" destOrd="0" presId="urn:microsoft.com/office/officeart/2008/layout/SquareAccentList"/>
    <dgm:cxn modelId="{3FB4DCA6-D5FA-2D44-A171-39A83D87BB58}" type="presParOf" srcId="{5068D099-926B-6E49-9172-C94115E184AC}" destId="{7F66AB8C-32E2-104E-89A0-874378D3F10D}" srcOrd="2" destOrd="0" presId="urn:microsoft.com/office/officeart/2008/layout/SquareAccentList"/>
    <dgm:cxn modelId="{4CAC74A6-4158-6B45-96F4-0A49B1446992}" type="presParOf" srcId="{8265939F-45AF-FE4D-A64F-47844C22E5CB}" destId="{79C7C875-FB62-0A44-95C4-7589CC993155}" srcOrd="1" destOrd="0" presId="urn:microsoft.com/office/officeart/2008/layout/SquareAccentList"/>
    <dgm:cxn modelId="{9731AE8D-C483-0342-AD68-0A528ACD7FF8}" type="presParOf" srcId="{24538C99-9533-E549-9A82-DDF8009E3414}" destId="{3650CC78-5C36-1744-BA2F-DFE3B3C1F899}" srcOrd="2" destOrd="0" presId="urn:microsoft.com/office/officeart/2008/layout/SquareAccentList"/>
    <dgm:cxn modelId="{153B2FFE-3B73-A94D-8977-1FCC817B0F0B}" type="presParOf" srcId="{3650CC78-5C36-1744-BA2F-DFE3B3C1F899}" destId="{66F1BD00-A2F3-084F-BEC4-46F4AF333154}" srcOrd="0" destOrd="0" presId="urn:microsoft.com/office/officeart/2008/layout/SquareAccentList"/>
    <dgm:cxn modelId="{AE2F8690-BE5B-7A4B-B1DF-18E40B6A4E16}" type="presParOf" srcId="{66F1BD00-A2F3-084F-BEC4-46F4AF333154}" destId="{9171C544-CBFD-624D-80AB-B1EB737F67C8}" srcOrd="0" destOrd="0" presId="urn:microsoft.com/office/officeart/2008/layout/SquareAccentList"/>
    <dgm:cxn modelId="{9324A87C-9044-7149-9B36-E279BABEA102}" type="presParOf" srcId="{66F1BD00-A2F3-084F-BEC4-46F4AF333154}" destId="{3A848FDC-4181-F04B-89C8-948A9F826FD4}" srcOrd="1" destOrd="0" presId="urn:microsoft.com/office/officeart/2008/layout/SquareAccentList"/>
    <dgm:cxn modelId="{C9DEA373-40DA-0748-9E5D-5327C01DEFFE}" type="presParOf" srcId="{66F1BD00-A2F3-084F-BEC4-46F4AF333154}" destId="{7733FA6C-DE0D-AD4B-B9F2-8A27173D71D6}" srcOrd="2" destOrd="0" presId="urn:microsoft.com/office/officeart/2008/layout/SquareAccentList"/>
    <dgm:cxn modelId="{E2827221-5B8D-CC41-A5BC-E4BBFE623BC7}" type="presParOf" srcId="{3650CC78-5C36-1744-BA2F-DFE3B3C1F899}" destId="{B5B7781C-E2A4-2348-AE0A-ADA61CE28F2B}" srcOrd="1" destOrd="0" presId="urn:microsoft.com/office/officeart/2008/layout/SquareAccentList"/>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F6918FD-2644-2842-875D-5E40A03217E6}" type="doc">
      <dgm:prSet loTypeId="urn:microsoft.com/office/officeart/2008/layout/SquareAccentList" loCatId="" qsTypeId="urn:microsoft.com/office/officeart/2005/8/quickstyle/simple4" qsCatId="simple" csTypeId="urn:microsoft.com/office/officeart/2005/8/colors/accent0_3" csCatId="mainScheme" phldr="1"/>
      <dgm:spPr/>
      <dgm:t>
        <a:bodyPr/>
        <a:lstStyle/>
        <a:p>
          <a:endParaRPr lang="it-IT"/>
        </a:p>
      </dgm:t>
    </dgm:pt>
    <dgm:pt modelId="{B8820826-01C7-E545-95B2-F021A860EA1A}">
      <dgm:prSet custT="1"/>
      <dgm:spPr/>
      <dgm:t>
        <a:bodyPr/>
        <a:lstStyle/>
        <a:p>
          <a:pPr algn="ctr" rtl="0"/>
          <a:r>
            <a:rPr lang="it-IT" sz="1800" b="1" dirty="0"/>
            <a:t>ACCESSO CIVICO ex </a:t>
          </a:r>
          <a:r>
            <a:rPr lang="it-IT" sz="1800" b="1" dirty="0" err="1"/>
            <a:t>dlgs</a:t>
          </a:r>
          <a:r>
            <a:rPr lang="it-IT" sz="1800" b="1" dirty="0"/>
            <a:t> 33/2013</a:t>
          </a:r>
        </a:p>
      </dgm:t>
    </dgm:pt>
    <dgm:pt modelId="{C0485E8E-0345-C048-B69A-A3A6CDFFB79C}" type="parTrans" cxnId="{3C194DF8-492F-E04C-A504-7D421908CFE1}">
      <dgm:prSet/>
      <dgm:spPr/>
      <dgm:t>
        <a:bodyPr/>
        <a:lstStyle/>
        <a:p>
          <a:endParaRPr lang="it-IT" sz="1800" b="1"/>
        </a:p>
      </dgm:t>
    </dgm:pt>
    <dgm:pt modelId="{E15C8DFB-EC34-0F47-A678-A811B49A9271}" type="sibTrans" cxnId="{3C194DF8-492F-E04C-A504-7D421908CFE1}">
      <dgm:prSet/>
      <dgm:spPr/>
      <dgm:t>
        <a:bodyPr/>
        <a:lstStyle/>
        <a:p>
          <a:endParaRPr lang="it-IT" sz="1800" b="1"/>
        </a:p>
      </dgm:t>
    </dgm:pt>
    <dgm:pt modelId="{7ED271B2-1D85-614F-B19B-564059EDC809}">
      <dgm:prSet custT="1"/>
      <dgm:spPr/>
      <dgm:t>
        <a:bodyPr/>
        <a:lstStyle/>
        <a:p>
          <a:pPr algn="ctr" rtl="0"/>
          <a:r>
            <a:rPr lang="en-US" sz="1800" b="1" dirty="0"/>
            <a:t>ACCESSO </a:t>
          </a:r>
          <a:r>
            <a:rPr lang="en-US" sz="1800" b="1" dirty="0">
              <a:latin typeface="+mn-lt"/>
            </a:rPr>
            <a:t>CIVICO ex </a:t>
          </a:r>
          <a:r>
            <a:rPr lang="it-IT" sz="1800" b="1" dirty="0" err="1">
              <a:latin typeface="+mn-lt"/>
              <a:cs typeface="Arial Black" charset="0"/>
            </a:rPr>
            <a:t>dlgs</a:t>
          </a:r>
          <a:r>
            <a:rPr lang="it-IT" sz="1800" b="1" dirty="0">
              <a:latin typeface="+mn-lt"/>
              <a:cs typeface="Arial Black" charset="0"/>
            </a:rPr>
            <a:t> 97/2016 </a:t>
          </a:r>
          <a:r>
            <a:rPr lang="en-US" sz="1800" b="1" dirty="0">
              <a:latin typeface="+mn-lt"/>
            </a:rPr>
            <a:t> </a:t>
          </a:r>
          <a:endParaRPr lang="en-US" sz="1800" b="1" dirty="0"/>
        </a:p>
      </dgm:t>
    </dgm:pt>
    <dgm:pt modelId="{91BD1933-5691-4D4F-9A01-E5840B6EEA39}" type="parTrans" cxnId="{2F561D54-6FCE-594B-AE6D-BEB6A7EA78DA}">
      <dgm:prSet/>
      <dgm:spPr/>
      <dgm:t>
        <a:bodyPr/>
        <a:lstStyle/>
        <a:p>
          <a:endParaRPr lang="it-IT" sz="1800" b="1"/>
        </a:p>
      </dgm:t>
    </dgm:pt>
    <dgm:pt modelId="{6E888C2A-4EC9-7943-9377-E9010DA2B5DA}" type="sibTrans" cxnId="{2F561D54-6FCE-594B-AE6D-BEB6A7EA78DA}">
      <dgm:prSet/>
      <dgm:spPr/>
      <dgm:t>
        <a:bodyPr/>
        <a:lstStyle/>
        <a:p>
          <a:endParaRPr lang="it-IT" sz="1800" b="1"/>
        </a:p>
      </dgm:t>
    </dgm:pt>
    <dgm:pt modelId="{66F9C55B-614E-5045-AED9-0BC2AC717373}">
      <dgm:prSet custT="1"/>
      <dgm:spPr/>
      <dgm:t>
        <a:bodyPr/>
        <a:lstStyle/>
        <a:p>
          <a:pPr algn="ctr" rtl="0"/>
          <a:r>
            <a:rPr lang="it-IT" sz="1800" b="1" dirty="0"/>
            <a:t>ACCESSO AGLI ATTI ex 241/90</a:t>
          </a:r>
        </a:p>
      </dgm:t>
    </dgm:pt>
    <dgm:pt modelId="{0B3DE3FC-8CDD-C74A-9283-5A59C79D24EE}" type="parTrans" cxnId="{78CF2968-AF90-2B4A-88BD-462D1624F1ED}">
      <dgm:prSet/>
      <dgm:spPr/>
      <dgm:t>
        <a:bodyPr/>
        <a:lstStyle/>
        <a:p>
          <a:endParaRPr lang="it-IT" sz="1800"/>
        </a:p>
      </dgm:t>
    </dgm:pt>
    <dgm:pt modelId="{4DF2A314-E637-7D42-96E9-D40D601BE56E}" type="sibTrans" cxnId="{78CF2968-AF90-2B4A-88BD-462D1624F1ED}">
      <dgm:prSet/>
      <dgm:spPr/>
      <dgm:t>
        <a:bodyPr/>
        <a:lstStyle/>
        <a:p>
          <a:endParaRPr lang="it-IT" sz="1800"/>
        </a:p>
      </dgm:t>
    </dgm:pt>
    <dgm:pt modelId="{24538C99-9533-E549-9A82-DDF8009E3414}" type="pres">
      <dgm:prSet presAssocID="{6F6918FD-2644-2842-875D-5E40A03217E6}" presName="layout" presStyleCnt="0">
        <dgm:presLayoutVars>
          <dgm:chMax/>
          <dgm:chPref/>
          <dgm:dir/>
          <dgm:resizeHandles/>
        </dgm:presLayoutVars>
      </dgm:prSet>
      <dgm:spPr/>
    </dgm:pt>
    <dgm:pt modelId="{16C3C5CB-0054-DC40-9E5A-1065248A0D6F}" type="pres">
      <dgm:prSet presAssocID="{66F9C55B-614E-5045-AED9-0BC2AC717373}" presName="root" presStyleCnt="0">
        <dgm:presLayoutVars>
          <dgm:chMax/>
          <dgm:chPref/>
        </dgm:presLayoutVars>
      </dgm:prSet>
      <dgm:spPr/>
    </dgm:pt>
    <dgm:pt modelId="{6B7E0CA5-769B-3A44-9DB6-8164373D317D}" type="pres">
      <dgm:prSet presAssocID="{66F9C55B-614E-5045-AED9-0BC2AC717373}" presName="rootComposite" presStyleCnt="0">
        <dgm:presLayoutVars/>
      </dgm:prSet>
      <dgm:spPr/>
    </dgm:pt>
    <dgm:pt modelId="{50C4B213-6064-C64F-8212-D722D092E268}" type="pres">
      <dgm:prSet presAssocID="{66F9C55B-614E-5045-AED9-0BC2AC717373}" presName="ParentAccent" presStyleLbl="alignNode1" presStyleIdx="0" presStyleCnt="3" custLinFactNeighborX="-68857" custLinFactNeighborY="-31896"/>
      <dgm:spPr/>
    </dgm:pt>
    <dgm:pt modelId="{511C1740-2C73-1E4B-AA88-1073B6D182A8}" type="pres">
      <dgm:prSet presAssocID="{66F9C55B-614E-5045-AED9-0BC2AC717373}" presName="ParentSmallAccent" presStyleLbl="fgAcc1" presStyleIdx="0" presStyleCnt="3" custLinFactNeighborX="10481" custLinFactNeighborY="-87876"/>
      <dgm:spPr/>
    </dgm:pt>
    <dgm:pt modelId="{29D8B2C4-5B75-1E4F-8831-23C9ED4D1431}" type="pres">
      <dgm:prSet presAssocID="{66F9C55B-614E-5045-AED9-0BC2AC717373}" presName="Parent" presStyleLbl="revTx" presStyleIdx="0" presStyleCnt="3" custLinFactNeighborX="-71953">
        <dgm:presLayoutVars>
          <dgm:chMax/>
          <dgm:chPref val="4"/>
          <dgm:bulletEnabled val="1"/>
        </dgm:presLayoutVars>
      </dgm:prSet>
      <dgm:spPr/>
    </dgm:pt>
    <dgm:pt modelId="{E52E3CA0-AAD3-8A40-9CF4-7856CA9DF3CC}" type="pres">
      <dgm:prSet presAssocID="{66F9C55B-614E-5045-AED9-0BC2AC717373}" presName="childShape" presStyleCnt="0">
        <dgm:presLayoutVars>
          <dgm:chMax val="0"/>
          <dgm:chPref val="0"/>
        </dgm:presLayoutVars>
      </dgm:prSet>
      <dgm:spPr/>
    </dgm:pt>
    <dgm:pt modelId="{8265939F-45AF-FE4D-A64F-47844C22E5CB}" type="pres">
      <dgm:prSet presAssocID="{B8820826-01C7-E545-95B2-F021A860EA1A}" presName="root" presStyleCnt="0">
        <dgm:presLayoutVars>
          <dgm:chMax/>
          <dgm:chPref/>
        </dgm:presLayoutVars>
      </dgm:prSet>
      <dgm:spPr/>
    </dgm:pt>
    <dgm:pt modelId="{5068D099-926B-6E49-9172-C94115E184AC}" type="pres">
      <dgm:prSet presAssocID="{B8820826-01C7-E545-95B2-F021A860EA1A}" presName="rootComposite" presStyleCnt="0">
        <dgm:presLayoutVars/>
      </dgm:prSet>
      <dgm:spPr/>
    </dgm:pt>
    <dgm:pt modelId="{B4B0FAA9-56AB-9E46-9328-63DB5B50DC8C}" type="pres">
      <dgm:prSet presAssocID="{B8820826-01C7-E545-95B2-F021A860EA1A}" presName="ParentAccent" presStyleLbl="alignNode1" presStyleIdx="1" presStyleCnt="3" custLinFactNeighborX="613" custLinFactNeighborY="-21161"/>
      <dgm:spPr/>
    </dgm:pt>
    <dgm:pt modelId="{C329DE3E-6972-4F47-A5CB-14F4DC1143F8}" type="pres">
      <dgm:prSet presAssocID="{B8820826-01C7-E545-95B2-F021A860EA1A}" presName="ParentSmallAccent" presStyleLbl="fgAcc1" presStyleIdx="1" presStyleCnt="3" custLinFactNeighborX="-31792" custLinFactNeighborY="-51081"/>
      <dgm:spPr/>
    </dgm:pt>
    <dgm:pt modelId="{7F66AB8C-32E2-104E-89A0-874378D3F10D}" type="pres">
      <dgm:prSet presAssocID="{B8820826-01C7-E545-95B2-F021A860EA1A}" presName="Parent" presStyleLbl="revTx" presStyleIdx="1" presStyleCnt="3" custLinFactNeighborX="1338">
        <dgm:presLayoutVars>
          <dgm:chMax/>
          <dgm:chPref val="4"/>
          <dgm:bulletEnabled val="1"/>
        </dgm:presLayoutVars>
      </dgm:prSet>
      <dgm:spPr/>
    </dgm:pt>
    <dgm:pt modelId="{79C7C875-FB62-0A44-95C4-7589CC993155}" type="pres">
      <dgm:prSet presAssocID="{B8820826-01C7-E545-95B2-F021A860EA1A}" presName="childShape" presStyleCnt="0">
        <dgm:presLayoutVars>
          <dgm:chMax val="0"/>
          <dgm:chPref val="0"/>
        </dgm:presLayoutVars>
      </dgm:prSet>
      <dgm:spPr/>
    </dgm:pt>
    <dgm:pt modelId="{3650CC78-5C36-1744-BA2F-DFE3B3C1F899}" type="pres">
      <dgm:prSet presAssocID="{7ED271B2-1D85-614F-B19B-564059EDC809}" presName="root" presStyleCnt="0">
        <dgm:presLayoutVars>
          <dgm:chMax/>
          <dgm:chPref/>
        </dgm:presLayoutVars>
      </dgm:prSet>
      <dgm:spPr/>
    </dgm:pt>
    <dgm:pt modelId="{66F1BD00-A2F3-084F-BEC4-46F4AF333154}" type="pres">
      <dgm:prSet presAssocID="{7ED271B2-1D85-614F-B19B-564059EDC809}" presName="rootComposite" presStyleCnt="0">
        <dgm:presLayoutVars/>
      </dgm:prSet>
      <dgm:spPr/>
    </dgm:pt>
    <dgm:pt modelId="{9171C544-CBFD-624D-80AB-B1EB737F67C8}" type="pres">
      <dgm:prSet presAssocID="{7ED271B2-1D85-614F-B19B-564059EDC809}" presName="ParentAccent" presStyleLbl="alignNode1" presStyleIdx="2" presStyleCnt="3" custLinFactNeighborX="65789" custLinFactNeighborY="-31897"/>
      <dgm:spPr/>
    </dgm:pt>
    <dgm:pt modelId="{3A848FDC-4181-F04B-89C8-948A9F826FD4}" type="pres">
      <dgm:prSet presAssocID="{7ED271B2-1D85-614F-B19B-564059EDC809}" presName="ParentSmallAccent" presStyleLbl="fgAcc1" presStyleIdx="2" presStyleCnt="3" custLinFactNeighborX="43346" custLinFactNeighborY="-55008"/>
      <dgm:spPr/>
    </dgm:pt>
    <dgm:pt modelId="{7733FA6C-DE0D-AD4B-B9F2-8A27173D71D6}" type="pres">
      <dgm:prSet presAssocID="{7ED271B2-1D85-614F-B19B-564059EDC809}" presName="Parent" presStyleLbl="revTx" presStyleIdx="2" presStyleCnt="3" custLinFactNeighborX="66071">
        <dgm:presLayoutVars>
          <dgm:chMax/>
          <dgm:chPref val="4"/>
          <dgm:bulletEnabled val="1"/>
        </dgm:presLayoutVars>
      </dgm:prSet>
      <dgm:spPr/>
    </dgm:pt>
    <dgm:pt modelId="{B5B7781C-E2A4-2348-AE0A-ADA61CE28F2B}" type="pres">
      <dgm:prSet presAssocID="{7ED271B2-1D85-614F-B19B-564059EDC809}" presName="childShape" presStyleCnt="0">
        <dgm:presLayoutVars>
          <dgm:chMax val="0"/>
          <dgm:chPref val="0"/>
        </dgm:presLayoutVars>
      </dgm:prSet>
      <dgm:spPr/>
    </dgm:pt>
  </dgm:ptLst>
  <dgm:cxnLst>
    <dgm:cxn modelId="{24E42562-AA2F-5146-9133-14A419FA911F}" type="presOf" srcId="{6F6918FD-2644-2842-875D-5E40A03217E6}" destId="{24538C99-9533-E549-9A82-DDF8009E3414}" srcOrd="0" destOrd="0" presId="urn:microsoft.com/office/officeart/2008/layout/SquareAccentList"/>
    <dgm:cxn modelId="{A48445A1-BEC0-D642-865B-728596C5D36C}" type="presOf" srcId="{7ED271B2-1D85-614F-B19B-564059EDC809}" destId="{7733FA6C-DE0D-AD4B-B9F2-8A27173D71D6}" srcOrd="0" destOrd="0" presId="urn:microsoft.com/office/officeart/2008/layout/SquareAccentList"/>
    <dgm:cxn modelId="{3C194DF8-492F-E04C-A504-7D421908CFE1}" srcId="{6F6918FD-2644-2842-875D-5E40A03217E6}" destId="{B8820826-01C7-E545-95B2-F021A860EA1A}" srcOrd="1" destOrd="0" parTransId="{C0485E8E-0345-C048-B69A-A3A6CDFFB79C}" sibTransId="{E15C8DFB-EC34-0F47-A678-A811B49A9271}"/>
    <dgm:cxn modelId="{78CF2968-AF90-2B4A-88BD-462D1624F1ED}" srcId="{6F6918FD-2644-2842-875D-5E40A03217E6}" destId="{66F9C55B-614E-5045-AED9-0BC2AC717373}" srcOrd="0" destOrd="0" parTransId="{0B3DE3FC-8CDD-C74A-9283-5A59C79D24EE}" sibTransId="{4DF2A314-E637-7D42-96E9-D40D601BE56E}"/>
    <dgm:cxn modelId="{B1391C17-43AB-0D4C-A4EB-F00C8E3837C1}" type="presOf" srcId="{B8820826-01C7-E545-95B2-F021A860EA1A}" destId="{7F66AB8C-32E2-104E-89A0-874378D3F10D}" srcOrd="0" destOrd="0" presId="urn:microsoft.com/office/officeart/2008/layout/SquareAccentList"/>
    <dgm:cxn modelId="{C23A1EA5-31FD-804D-83F5-3B408B7EF831}" type="presOf" srcId="{66F9C55B-614E-5045-AED9-0BC2AC717373}" destId="{29D8B2C4-5B75-1E4F-8831-23C9ED4D1431}" srcOrd="0" destOrd="0" presId="urn:microsoft.com/office/officeart/2008/layout/SquareAccentList"/>
    <dgm:cxn modelId="{2F561D54-6FCE-594B-AE6D-BEB6A7EA78DA}" srcId="{6F6918FD-2644-2842-875D-5E40A03217E6}" destId="{7ED271B2-1D85-614F-B19B-564059EDC809}" srcOrd="2" destOrd="0" parTransId="{91BD1933-5691-4D4F-9A01-E5840B6EEA39}" sibTransId="{6E888C2A-4EC9-7943-9377-E9010DA2B5DA}"/>
    <dgm:cxn modelId="{D20A53DF-FE89-0C44-B76D-D296AECD148F}" type="presParOf" srcId="{24538C99-9533-E549-9A82-DDF8009E3414}" destId="{16C3C5CB-0054-DC40-9E5A-1065248A0D6F}" srcOrd="0" destOrd="0" presId="urn:microsoft.com/office/officeart/2008/layout/SquareAccentList"/>
    <dgm:cxn modelId="{323F9B10-3016-9945-BF33-CCA2401CD557}" type="presParOf" srcId="{16C3C5CB-0054-DC40-9E5A-1065248A0D6F}" destId="{6B7E0CA5-769B-3A44-9DB6-8164373D317D}" srcOrd="0" destOrd="0" presId="urn:microsoft.com/office/officeart/2008/layout/SquareAccentList"/>
    <dgm:cxn modelId="{5DF4FA16-F885-844E-8C1A-B943A3AB779D}" type="presParOf" srcId="{6B7E0CA5-769B-3A44-9DB6-8164373D317D}" destId="{50C4B213-6064-C64F-8212-D722D092E268}" srcOrd="0" destOrd="0" presId="urn:microsoft.com/office/officeart/2008/layout/SquareAccentList"/>
    <dgm:cxn modelId="{E35EBE1D-03B4-374E-834C-8288B8FA9598}" type="presParOf" srcId="{6B7E0CA5-769B-3A44-9DB6-8164373D317D}" destId="{511C1740-2C73-1E4B-AA88-1073B6D182A8}" srcOrd="1" destOrd="0" presId="urn:microsoft.com/office/officeart/2008/layout/SquareAccentList"/>
    <dgm:cxn modelId="{A80AF74E-2D68-684F-A779-36EE14DB6003}" type="presParOf" srcId="{6B7E0CA5-769B-3A44-9DB6-8164373D317D}" destId="{29D8B2C4-5B75-1E4F-8831-23C9ED4D1431}" srcOrd="2" destOrd="0" presId="urn:microsoft.com/office/officeart/2008/layout/SquareAccentList"/>
    <dgm:cxn modelId="{2E321E0F-6DE7-EB4E-8447-873FEE23222F}" type="presParOf" srcId="{16C3C5CB-0054-DC40-9E5A-1065248A0D6F}" destId="{E52E3CA0-AAD3-8A40-9CF4-7856CA9DF3CC}" srcOrd="1" destOrd="0" presId="urn:microsoft.com/office/officeart/2008/layout/SquareAccentList"/>
    <dgm:cxn modelId="{702510B0-5C9C-8B43-AB47-3AED6ACBA503}" type="presParOf" srcId="{24538C99-9533-E549-9A82-DDF8009E3414}" destId="{8265939F-45AF-FE4D-A64F-47844C22E5CB}" srcOrd="1" destOrd="0" presId="urn:microsoft.com/office/officeart/2008/layout/SquareAccentList"/>
    <dgm:cxn modelId="{2E404D4C-68B0-4F41-A027-C137A846C62A}" type="presParOf" srcId="{8265939F-45AF-FE4D-A64F-47844C22E5CB}" destId="{5068D099-926B-6E49-9172-C94115E184AC}" srcOrd="0" destOrd="0" presId="urn:microsoft.com/office/officeart/2008/layout/SquareAccentList"/>
    <dgm:cxn modelId="{3987A384-59FA-C54D-9746-9E64EDB4DEE8}" type="presParOf" srcId="{5068D099-926B-6E49-9172-C94115E184AC}" destId="{B4B0FAA9-56AB-9E46-9328-63DB5B50DC8C}" srcOrd="0" destOrd="0" presId="urn:microsoft.com/office/officeart/2008/layout/SquareAccentList"/>
    <dgm:cxn modelId="{AB7CCE43-AF0D-464A-AD13-E12D3D4D7E5C}" type="presParOf" srcId="{5068D099-926B-6E49-9172-C94115E184AC}" destId="{C329DE3E-6972-4F47-A5CB-14F4DC1143F8}" srcOrd="1" destOrd="0" presId="urn:microsoft.com/office/officeart/2008/layout/SquareAccentList"/>
    <dgm:cxn modelId="{9AFF6216-8BF2-2446-955B-D4DE3622114A}" type="presParOf" srcId="{5068D099-926B-6E49-9172-C94115E184AC}" destId="{7F66AB8C-32E2-104E-89A0-874378D3F10D}" srcOrd="2" destOrd="0" presId="urn:microsoft.com/office/officeart/2008/layout/SquareAccentList"/>
    <dgm:cxn modelId="{D81E2EE7-0327-B749-A0FB-068A6031D55A}" type="presParOf" srcId="{8265939F-45AF-FE4D-A64F-47844C22E5CB}" destId="{79C7C875-FB62-0A44-95C4-7589CC993155}" srcOrd="1" destOrd="0" presId="urn:microsoft.com/office/officeart/2008/layout/SquareAccentList"/>
    <dgm:cxn modelId="{C5C622D2-3CC1-974F-AAF7-78FEF65663B3}" type="presParOf" srcId="{24538C99-9533-E549-9A82-DDF8009E3414}" destId="{3650CC78-5C36-1744-BA2F-DFE3B3C1F899}" srcOrd="2" destOrd="0" presId="urn:microsoft.com/office/officeart/2008/layout/SquareAccentList"/>
    <dgm:cxn modelId="{807E6082-34FB-B148-92EB-21097D8ACA0C}" type="presParOf" srcId="{3650CC78-5C36-1744-BA2F-DFE3B3C1F899}" destId="{66F1BD00-A2F3-084F-BEC4-46F4AF333154}" srcOrd="0" destOrd="0" presId="urn:microsoft.com/office/officeart/2008/layout/SquareAccentList"/>
    <dgm:cxn modelId="{680D77BB-2BD0-814E-B6E1-369EAFE1D7A9}" type="presParOf" srcId="{66F1BD00-A2F3-084F-BEC4-46F4AF333154}" destId="{9171C544-CBFD-624D-80AB-B1EB737F67C8}" srcOrd="0" destOrd="0" presId="urn:microsoft.com/office/officeart/2008/layout/SquareAccentList"/>
    <dgm:cxn modelId="{D0CDFBDE-C1BD-6042-9AE8-9CA127933FB6}" type="presParOf" srcId="{66F1BD00-A2F3-084F-BEC4-46F4AF333154}" destId="{3A848FDC-4181-F04B-89C8-948A9F826FD4}" srcOrd="1" destOrd="0" presId="urn:microsoft.com/office/officeart/2008/layout/SquareAccentList"/>
    <dgm:cxn modelId="{CEAF5CEF-AD31-AE43-827D-69B69274A719}" type="presParOf" srcId="{66F1BD00-A2F3-084F-BEC4-46F4AF333154}" destId="{7733FA6C-DE0D-AD4B-B9F2-8A27173D71D6}" srcOrd="2" destOrd="0" presId="urn:microsoft.com/office/officeart/2008/layout/SquareAccentList"/>
    <dgm:cxn modelId="{CC9DD090-ED2B-0645-A33A-F75581B23AFF}" type="presParOf" srcId="{3650CC78-5C36-1744-BA2F-DFE3B3C1F899}" destId="{B5B7781C-E2A4-2348-AE0A-ADA61CE28F2B}" srcOrd="1" destOrd="0" presId="urn:microsoft.com/office/officeart/2008/layout/SquareAccentList"/>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DA1704-07E2-4A5C-89AC-AC2AE865C2C9}"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it-IT"/>
        </a:p>
      </dgm:t>
    </dgm:pt>
    <dgm:pt modelId="{132512DD-4F7C-4787-AF91-FFF45B2DB593}">
      <dgm:prSet phldrT="[Testo]"/>
      <dgm:spPr/>
      <dgm:t>
        <a:bodyPr/>
        <a:lstStyle/>
        <a:p>
          <a:r>
            <a:rPr lang="it-IT" b="1" dirty="0"/>
            <a:t>All’attuale quadro normativo in materia di trasparenza il d.lgs. 97/2016 ha apportato rilevanti innovazioni</a:t>
          </a:r>
        </a:p>
      </dgm:t>
    </dgm:pt>
    <dgm:pt modelId="{CFF914E4-6AC6-4A45-9C6F-F7D0B4EF4E68}" type="parTrans" cxnId="{51319C3E-921B-47BC-B4AC-D1A4AF12A90F}">
      <dgm:prSet/>
      <dgm:spPr/>
      <dgm:t>
        <a:bodyPr/>
        <a:lstStyle/>
        <a:p>
          <a:endParaRPr lang="it-IT" b="1"/>
        </a:p>
      </dgm:t>
    </dgm:pt>
    <dgm:pt modelId="{320FECCB-A5F0-4101-8C64-DA135C087682}" type="sibTrans" cxnId="{51319C3E-921B-47BC-B4AC-D1A4AF12A90F}">
      <dgm:prSet/>
      <dgm:spPr/>
      <dgm:t>
        <a:bodyPr/>
        <a:lstStyle/>
        <a:p>
          <a:endParaRPr lang="it-IT" b="1"/>
        </a:p>
      </dgm:t>
    </dgm:pt>
    <dgm:pt modelId="{35A2AC74-C433-4716-9D53-F210E8F5DB9D}">
      <dgm:prSet phldrT="[Testo]"/>
      <dgm:spPr/>
      <dgm:t>
        <a:bodyPr/>
        <a:lstStyle/>
        <a:p>
          <a:r>
            <a:rPr lang="it-IT" b="1" dirty="0"/>
            <a:t>Un </a:t>
          </a:r>
          <a:r>
            <a:rPr lang="it-IT" b="1" dirty="0">
              <a:solidFill>
                <a:srgbClr val="C00000"/>
              </a:solidFill>
            </a:rPr>
            <a:t>nuovo ambito soggettivo di applicazione </a:t>
          </a:r>
          <a:r>
            <a:rPr lang="it-IT" b="1" dirty="0"/>
            <a:t>degli obblighi e delle misure in materia di trasparenza.</a:t>
          </a:r>
        </a:p>
      </dgm:t>
    </dgm:pt>
    <dgm:pt modelId="{26043C44-6C85-4AA4-903F-9A83B1B38A20}" type="parTrans" cxnId="{7385494A-4A4B-4D2C-94DA-F8C7ED258A0B}">
      <dgm:prSet/>
      <dgm:spPr/>
      <dgm:t>
        <a:bodyPr/>
        <a:lstStyle/>
        <a:p>
          <a:endParaRPr lang="it-IT" b="1"/>
        </a:p>
      </dgm:t>
    </dgm:pt>
    <dgm:pt modelId="{D9925285-28FD-4E3F-BE5E-A8296EBC7E8C}" type="sibTrans" cxnId="{7385494A-4A4B-4D2C-94DA-F8C7ED258A0B}">
      <dgm:prSet/>
      <dgm:spPr/>
      <dgm:t>
        <a:bodyPr/>
        <a:lstStyle/>
        <a:p>
          <a:endParaRPr lang="it-IT" b="1"/>
        </a:p>
      </dgm:t>
    </dgm:pt>
    <dgm:pt modelId="{564DCF76-959B-4ECB-A0D5-FB549C319E4B}">
      <dgm:prSet phldrT="[Testo]"/>
      <dgm:spPr/>
      <dgm:t>
        <a:bodyPr/>
        <a:lstStyle/>
        <a:p>
          <a:r>
            <a:rPr lang="it-IT" b="1" dirty="0"/>
            <a:t>Il decreto persegue, inoltre, l’importante obiettivo di </a:t>
          </a:r>
          <a:r>
            <a:rPr lang="it-IT" b="1" dirty="0">
              <a:solidFill>
                <a:srgbClr val="C00000"/>
              </a:solidFill>
            </a:rPr>
            <a:t>razionalizzare gli obblighi di pubblicazione vigenti </a:t>
          </a:r>
          <a:r>
            <a:rPr lang="it-IT" b="1" dirty="0"/>
            <a:t>mediante la concentrazione e la riduzione degli oneri gravanti sulle amministrazioni pubbliche.</a:t>
          </a:r>
        </a:p>
      </dgm:t>
    </dgm:pt>
    <dgm:pt modelId="{522520C2-8667-4EDD-8D3A-2436E1191284}" type="parTrans" cxnId="{A94CA29D-8CFC-4B39-A53C-1308EF4A4F4A}">
      <dgm:prSet/>
      <dgm:spPr/>
      <dgm:t>
        <a:bodyPr/>
        <a:lstStyle/>
        <a:p>
          <a:endParaRPr lang="it-IT"/>
        </a:p>
      </dgm:t>
    </dgm:pt>
    <dgm:pt modelId="{C56E687B-1BE1-4976-8D5A-E765572FA8D3}" type="sibTrans" cxnId="{A94CA29D-8CFC-4B39-A53C-1308EF4A4F4A}">
      <dgm:prSet/>
      <dgm:spPr/>
      <dgm:t>
        <a:bodyPr/>
        <a:lstStyle/>
        <a:p>
          <a:endParaRPr lang="it-IT"/>
        </a:p>
      </dgm:t>
    </dgm:pt>
    <dgm:pt modelId="{FC2359A2-46B6-4514-A2F5-AEA6129496BF}">
      <dgm:prSet phldrT="[Testo]"/>
      <dgm:spPr/>
      <dgm:t>
        <a:bodyPr/>
        <a:lstStyle/>
        <a:p>
          <a:r>
            <a:rPr lang="it-IT" b="1" dirty="0">
              <a:solidFill>
                <a:srgbClr val="C00000"/>
              </a:solidFill>
            </a:rPr>
            <a:t>Modulazione degli obblighi di pubblicazione e delle relative modalità di attuazione </a:t>
          </a:r>
          <a:r>
            <a:rPr lang="it-IT" b="1" dirty="0"/>
            <a:t>in relazione alla natura dei soggetti, alla loro dimensione organizzativa e alle attività svolte prevedendo, in particolare, modalità semplificate per i comuni con popolazione inferiore a 15.000 abitanti, per gli ordini e collegi professionali</a:t>
          </a:r>
        </a:p>
      </dgm:t>
    </dgm:pt>
    <dgm:pt modelId="{F49C1C5B-0946-41E8-A8AD-3F226141B47F}" type="parTrans" cxnId="{892FBF58-AE2F-4299-B84F-4EB073875AB2}">
      <dgm:prSet/>
      <dgm:spPr/>
      <dgm:t>
        <a:bodyPr/>
        <a:lstStyle/>
        <a:p>
          <a:endParaRPr lang="it-IT"/>
        </a:p>
      </dgm:t>
    </dgm:pt>
    <dgm:pt modelId="{DDE02068-C0AA-438E-8B53-929D0C734327}" type="sibTrans" cxnId="{892FBF58-AE2F-4299-B84F-4EB073875AB2}">
      <dgm:prSet/>
      <dgm:spPr/>
      <dgm:t>
        <a:bodyPr/>
        <a:lstStyle/>
        <a:p>
          <a:endParaRPr lang="it-IT"/>
        </a:p>
      </dgm:t>
    </dgm:pt>
    <dgm:pt modelId="{D83200A8-7CAB-42A7-9F31-44BAEBBAC02D}">
      <dgm:prSet phldrT="[Testo]"/>
      <dgm:spPr/>
      <dgm:t>
        <a:bodyPr/>
        <a:lstStyle/>
        <a:p>
          <a:r>
            <a:rPr lang="it-IT" b="1" dirty="0"/>
            <a:t>Nella sezione “Amministrazione trasparente” dei rispettivi siti istituzionali è inserito un </a:t>
          </a:r>
          <a:r>
            <a:rPr lang="it-IT" b="1" dirty="0">
              <a:solidFill>
                <a:srgbClr val="C00000"/>
              </a:solidFill>
            </a:rPr>
            <a:t>mero collegamento ipertestuale </a:t>
          </a:r>
          <a:r>
            <a:rPr lang="it-IT" b="1" dirty="0"/>
            <a:t>alle banche dati contenenti i dati, le informazioni e i documenti oggetto di pubblicazione</a:t>
          </a:r>
        </a:p>
      </dgm:t>
    </dgm:pt>
    <dgm:pt modelId="{905348AE-2732-4373-BCFF-1225C7534C48}" type="parTrans" cxnId="{1A5502CA-371F-4A92-8AC3-0C504C10BA16}">
      <dgm:prSet/>
      <dgm:spPr/>
      <dgm:t>
        <a:bodyPr/>
        <a:lstStyle/>
        <a:p>
          <a:endParaRPr lang="it-IT"/>
        </a:p>
      </dgm:t>
    </dgm:pt>
    <dgm:pt modelId="{5F88F450-706B-43A9-99C1-F9C807E0B00F}" type="sibTrans" cxnId="{1A5502CA-371F-4A92-8AC3-0C504C10BA16}">
      <dgm:prSet/>
      <dgm:spPr/>
      <dgm:t>
        <a:bodyPr/>
        <a:lstStyle/>
        <a:p>
          <a:endParaRPr lang="it-IT"/>
        </a:p>
      </dgm:t>
    </dgm:pt>
    <dgm:pt modelId="{3674CF0F-3E44-45E8-A24F-A831551C0893}" type="pres">
      <dgm:prSet presAssocID="{00DA1704-07E2-4A5C-89AC-AC2AE865C2C9}" presName="linear" presStyleCnt="0">
        <dgm:presLayoutVars>
          <dgm:animLvl val="lvl"/>
          <dgm:resizeHandles val="exact"/>
        </dgm:presLayoutVars>
      </dgm:prSet>
      <dgm:spPr/>
    </dgm:pt>
    <dgm:pt modelId="{6CC4EBE3-0E35-4043-AB65-049E904F481D}" type="pres">
      <dgm:prSet presAssocID="{132512DD-4F7C-4787-AF91-FFF45B2DB593}" presName="parentText" presStyleLbl="node1" presStyleIdx="0" presStyleCnt="1">
        <dgm:presLayoutVars>
          <dgm:chMax val="0"/>
          <dgm:bulletEnabled val="1"/>
        </dgm:presLayoutVars>
      </dgm:prSet>
      <dgm:spPr/>
    </dgm:pt>
    <dgm:pt modelId="{826D08D2-69C1-4E46-B439-BC406E2E96BA}" type="pres">
      <dgm:prSet presAssocID="{132512DD-4F7C-4787-AF91-FFF45B2DB593}" presName="childText" presStyleLbl="revTx" presStyleIdx="0" presStyleCnt="1">
        <dgm:presLayoutVars>
          <dgm:bulletEnabled val="1"/>
        </dgm:presLayoutVars>
      </dgm:prSet>
      <dgm:spPr/>
    </dgm:pt>
  </dgm:ptLst>
  <dgm:cxnLst>
    <dgm:cxn modelId="{443F4484-A521-457B-A266-1E3EBD16864A}" type="presOf" srcId="{35A2AC74-C433-4716-9D53-F210E8F5DB9D}" destId="{826D08D2-69C1-4E46-B439-BC406E2E96BA}" srcOrd="0" destOrd="0" presId="urn:microsoft.com/office/officeart/2005/8/layout/vList2"/>
    <dgm:cxn modelId="{892FBF58-AE2F-4299-B84F-4EB073875AB2}" srcId="{132512DD-4F7C-4787-AF91-FFF45B2DB593}" destId="{FC2359A2-46B6-4514-A2F5-AEA6129496BF}" srcOrd="2" destOrd="0" parTransId="{F49C1C5B-0946-41E8-A8AD-3F226141B47F}" sibTransId="{DDE02068-C0AA-438E-8B53-929D0C734327}"/>
    <dgm:cxn modelId="{B7257376-2E1C-45DE-BA03-210961E7EF32}" type="presOf" srcId="{132512DD-4F7C-4787-AF91-FFF45B2DB593}" destId="{6CC4EBE3-0E35-4043-AB65-049E904F481D}" srcOrd="0" destOrd="0" presId="urn:microsoft.com/office/officeart/2005/8/layout/vList2"/>
    <dgm:cxn modelId="{51319C3E-921B-47BC-B4AC-D1A4AF12A90F}" srcId="{00DA1704-07E2-4A5C-89AC-AC2AE865C2C9}" destId="{132512DD-4F7C-4787-AF91-FFF45B2DB593}" srcOrd="0" destOrd="0" parTransId="{CFF914E4-6AC6-4A45-9C6F-F7D0B4EF4E68}" sibTransId="{320FECCB-A5F0-4101-8C64-DA135C087682}"/>
    <dgm:cxn modelId="{2C7B7A5D-F7DA-47B0-B044-C2C9E46B0E3E}" type="presOf" srcId="{00DA1704-07E2-4A5C-89AC-AC2AE865C2C9}" destId="{3674CF0F-3E44-45E8-A24F-A831551C0893}" srcOrd="0" destOrd="0" presId="urn:microsoft.com/office/officeart/2005/8/layout/vList2"/>
    <dgm:cxn modelId="{A94CA29D-8CFC-4B39-A53C-1308EF4A4F4A}" srcId="{132512DD-4F7C-4787-AF91-FFF45B2DB593}" destId="{564DCF76-959B-4ECB-A0D5-FB549C319E4B}" srcOrd="1" destOrd="0" parTransId="{522520C2-8667-4EDD-8D3A-2436E1191284}" sibTransId="{C56E687B-1BE1-4976-8D5A-E765572FA8D3}"/>
    <dgm:cxn modelId="{C888737D-ABE9-4700-B83C-AB8264587C84}" type="presOf" srcId="{FC2359A2-46B6-4514-A2F5-AEA6129496BF}" destId="{826D08D2-69C1-4E46-B439-BC406E2E96BA}" srcOrd="0" destOrd="2" presId="urn:microsoft.com/office/officeart/2005/8/layout/vList2"/>
    <dgm:cxn modelId="{0BFD60A2-2987-41A9-85FF-CF448D31A047}" type="presOf" srcId="{564DCF76-959B-4ECB-A0D5-FB549C319E4B}" destId="{826D08D2-69C1-4E46-B439-BC406E2E96BA}" srcOrd="0" destOrd="1" presId="urn:microsoft.com/office/officeart/2005/8/layout/vList2"/>
    <dgm:cxn modelId="{1A5502CA-371F-4A92-8AC3-0C504C10BA16}" srcId="{132512DD-4F7C-4787-AF91-FFF45B2DB593}" destId="{D83200A8-7CAB-42A7-9F31-44BAEBBAC02D}" srcOrd="3" destOrd="0" parTransId="{905348AE-2732-4373-BCFF-1225C7534C48}" sibTransId="{5F88F450-706B-43A9-99C1-F9C807E0B00F}"/>
    <dgm:cxn modelId="{66292DCA-2F22-4178-B409-E4362B094717}" type="presOf" srcId="{D83200A8-7CAB-42A7-9F31-44BAEBBAC02D}" destId="{826D08D2-69C1-4E46-B439-BC406E2E96BA}" srcOrd="0" destOrd="3" presId="urn:microsoft.com/office/officeart/2005/8/layout/vList2"/>
    <dgm:cxn modelId="{7385494A-4A4B-4D2C-94DA-F8C7ED258A0B}" srcId="{132512DD-4F7C-4787-AF91-FFF45B2DB593}" destId="{35A2AC74-C433-4716-9D53-F210E8F5DB9D}" srcOrd="0" destOrd="0" parTransId="{26043C44-6C85-4AA4-903F-9A83B1B38A20}" sibTransId="{D9925285-28FD-4E3F-BE5E-A8296EBC7E8C}"/>
    <dgm:cxn modelId="{1F3A4C12-1E51-4719-96E8-6E9B87642295}" type="presParOf" srcId="{3674CF0F-3E44-45E8-A24F-A831551C0893}" destId="{6CC4EBE3-0E35-4043-AB65-049E904F481D}" srcOrd="0" destOrd="0" presId="urn:microsoft.com/office/officeart/2005/8/layout/vList2"/>
    <dgm:cxn modelId="{40E8BB44-6ECC-4625-A2AA-B29739B3E5D6}" type="presParOf" srcId="{3674CF0F-3E44-45E8-A24F-A831551C0893}" destId="{826D08D2-69C1-4E46-B439-BC406E2E96B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0DA1704-07E2-4A5C-89AC-AC2AE865C2C9}"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it-IT"/>
        </a:p>
      </dgm:t>
    </dgm:pt>
    <dgm:pt modelId="{132512DD-4F7C-4787-AF91-FFF45B2DB593}">
      <dgm:prSet phldrT="[Testo]"/>
      <dgm:spPr/>
      <dgm:t>
        <a:bodyPr/>
        <a:lstStyle/>
        <a:p>
          <a:r>
            <a:rPr lang="it-IT" b="1" dirty="0"/>
            <a:t>Si è disposta la confluenza dei contenuti del PTTI all’interno del PTPC</a:t>
          </a:r>
        </a:p>
      </dgm:t>
    </dgm:pt>
    <dgm:pt modelId="{CFF914E4-6AC6-4A45-9C6F-F7D0B4EF4E68}" type="parTrans" cxnId="{51319C3E-921B-47BC-B4AC-D1A4AF12A90F}">
      <dgm:prSet/>
      <dgm:spPr/>
      <dgm:t>
        <a:bodyPr/>
        <a:lstStyle/>
        <a:p>
          <a:endParaRPr lang="it-IT" b="1"/>
        </a:p>
      </dgm:t>
    </dgm:pt>
    <dgm:pt modelId="{320FECCB-A5F0-4101-8C64-DA135C087682}" type="sibTrans" cxnId="{51319C3E-921B-47BC-B4AC-D1A4AF12A90F}">
      <dgm:prSet/>
      <dgm:spPr/>
      <dgm:t>
        <a:bodyPr/>
        <a:lstStyle/>
        <a:p>
          <a:endParaRPr lang="it-IT" b="1"/>
        </a:p>
      </dgm:t>
    </dgm:pt>
    <dgm:pt modelId="{35A2AC74-C433-4716-9D53-F210E8F5DB9D}">
      <dgm:prSet phldrT="[Testo]"/>
      <dgm:spPr/>
      <dgm:t>
        <a:bodyPr/>
        <a:lstStyle/>
        <a:p>
          <a:r>
            <a:rPr lang="it-IT" b="1" dirty="0"/>
            <a:t>Sempre in un’ottica di semplificazione e coordinamento degli strumenti di programmazione in materia di prevenzione della corruzione possono interpretarsi le modifiche all’art. 10 del d.lgs. 33/2013.</a:t>
          </a:r>
        </a:p>
      </dgm:t>
    </dgm:pt>
    <dgm:pt modelId="{26043C44-6C85-4AA4-903F-9A83B1B38A20}" type="parTrans" cxnId="{7385494A-4A4B-4D2C-94DA-F8C7ED258A0B}">
      <dgm:prSet/>
      <dgm:spPr/>
      <dgm:t>
        <a:bodyPr/>
        <a:lstStyle/>
        <a:p>
          <a:endParaRPr lang="it-IT" b="1"/>
        </a:p>
      </dgm:t>
    </dgm:pt>
    <dgm:pt modelId="{D9925285-28FD-4E3F-BE5E-A8296EBC7E8C}" type="sibTrans" cxnId="{7385494A-4A4B-4D2C-94DA-F8C7ED258A0B}">
      <dgm:prSet/>
      <dgm:spPr/>
      <dgm:t>
        <a:bodyPr/>
        <a:lstStyle/>
        <a:p>
          <a:endParaRPr lang="it-IT" b="1"/>
        </a:p>
      </dgm:t>
    </dgm:pt>
    <dgm:pt modelId="{76AFC109-8FA3-4E17-9ED6-DE5E235425B7}">
      <dgm:prSet/>
      <dgm:spPr/>
      <dgm:t>
        <a:bodyPr/>
        <a:lstStyle/>
        <a:p>
          <a:r>
            <a:rPr lang="it-IT" b="1" dirty="0"/>
            <a:t>In base a queste ultime </a:t>
          </a:r>
          <a:r>
            <a:rPr lang="it-IT" b="1" dirty="0">
              <a:solidFill>
                <a:srgbClr val="C00000"/>
              </a:solidFill>
            </a:rPr>
            <a:t>il PTPC contiene, in una apposita sezione, l’individuazione dei responsabili della trasmissione e della pubblicazione</a:t>
          </a:r>
          <a:r>
            <a:rPr lang="it-IT" b="1" dirty="0"/>
            <a:t> dei documenti, delle informazioni e dei dati ai sensi del d.lgs. 33/2013. </a:t>
          </a:r>
        </a:p>
      </dgm:t>
    </dgm:pt>
    <dgm:pt modelId="{B73C09DB-0A3F-4E57-BAF3-A402D34B74BF}" type="parTrans" cxnId="{88579BF5-EC0A-4685-880F-E74E0A55E8B1}">
      <dgm:prSet/>
      <dgm:spPr/>
      <dgm:t>
        <a:bodyPr/>
        <a:lstStyle/>
        <a:p>
          <a:endParaRPr lang="it-IT"/>
        </a:p>
      </dgm:t>
    </dgm:pt>
    <dgm:pt modelId="{745A8DEA-A658-4B30-8772-9E83A912EAF4}" type="sibTrans" cxnId="{88579BF5-EC0A-4685-880F-E74E0A55E8B1}">
      <dgm:prSet/>
      <dgm:spPr/>
      <dgm:t>
        <a:bodyPr/>
        <a:lstStyle/>
        <a:p>
          <a:endParaRPr lang="it-IT"/>
        </a:p>
      </dgm:t>
    </dgm:pt>
    <dgm:pt modelId="{3674CF0F-3E44-45E8-A24F-A831551C0893}" type="pres">
      <dgm:prSet presAssocID="{00DA1704-07E2-4A5C-89AC-AC2AE865C2C9}" presName="linear" presStyleCnt="0">
        <dgm:presLayoutVars>
          <dgm:animLvl val="lvl"/>
          <dgm:resizeHandles val="exact"/>
        </dgm:presLayoutVars>
      </dgm:prSet>
      <dgm:spPr/>
    </dgm:pt>
    <dgm:pt modelId="{6CC4EBE3-0E35-4043-AB65-049E904F481D}" type="pres">
      <dgm:prSet presAssocID="{132512DD-4F7C-4787-AF91-FFF45B2DB593}" presName="parentText" presStyleLbl="node1" presStyleIdx="0" presStyleCnt="1">
        <dgm:presLayoutVars>
          <dgm:chMax val="0"/>
          <dgm:bulletEnabled val="1"/>
        </dgm:presLayoutVars>
      </dgm:prSet>
      <dgm:spPr/>
    </dgm:pt>
    <dgm:pt modelId="{826D08D2-69C1-4E46-B439-BC406E2E96BA}" type="pres">
      <dgm:prSet presAssocID="{132512DD-4F7C-4787-AF91-FFF45B2DB593}" presName="childText" presStyleLbl="revTx" presStyleIdx="0" presStyleCnt="1">
        <dgm:presLayoutVars>
          <dgm:bulletEnabled val="1"/>
        </dgm:presLayoutVars>
      </dgm:prSet>
      <dgm:spPr/>
    </dgm:pt>
  </dgm:ptLst>
  <dgm:cxnLst>
    <dgm:cxn modelId="{B7257376-2E1C-45DE-BA03-210961E7EF32}" type="presOf" srcId="{132512DD-4F7C-4787-AF91-FFF45B2DB593}" destId="{6CC4EBE3-0E35-4043-AB65-049E904F481D}" srcOrd="0" destOrd="0" presId="urn:microsoft.com/office/officeart/2005/8/layout/vList2"/>
    <dgm:cxn modelId="{443F4484-A521-457B-A266-1E3EBD16864A}" type="presOf" srcId="{35A2AC74-C433-4716-9D53-F210E8F5DB9D}" destId="{826D08D2-69C1-4E46-B439-BC406E2E96BA}" srcOrd="0" destOrd="0" presId="urn:microsoft.com/office/officeart/2005/8/layout/vList2"/>
    <dgm:cxn modelId="{74097DDF-4685-4759-9C8E-19362F51C3D4}" type="presOf" srcId="{76AFC109-8FA3-4E17-9ED6-DE5E235425B7}" destId="{826D08D2-69C1-4E46-B439-BC406E2E96BA}" srcOrd="0" destOrd="1" presId="urn:microsoft.com/office/officeart/2005/8/layout/vList2"/>
    <dgm:cxn modelId="{2C7B7A5D-F7DA-47B0-B044-C2C9E46B0E3E}" type="presOf" srcId="{00DA1704-07E2-4A5C-89AC-AC2AE865C2C9}" destId="{3674CF0F-3E44-45E8-A24F-A831551C0893}" srcOrd="0" destOrd="0" presId="urn:microsoft.com/office/officeart/2005/8/layout/vList2"/>
    <dgm:cxn modelId="{51319C3E-921B-47BC-B4AC-D1A4AF12A90F}" srcId="{00DA1704-07E2-4A5C-89AC-AC2AE865C2C9}" destId="{132512DD-4F7C-4787-AF91-FFF45B2DB593}" srcOrd="0" destOrd="0" parTransId="{CFF914E4-6AC6-4A45-9C6F-F7D0B4EF4E68}" sibTransId="{320FECCB-A5F0-4101-8C64-DA135C087682}"/>
    <dgm:cxn modelId="{7385494A-4A4B-4D2C-94DA-F8C7ED258A0B}" srcId="{132512DD-4F7C-4787-AF91-FFF45B2DB593}" destId="{35A2AC74-C433-4716-9D53-F210E8F5DB9D}" srcOrd="0" destOrd="0" parTransId="{26043C44-6C85-4AA4-903F-9A83B1B38A20}" sibTransId="{D9925285-28FD-4E3F-BE5E-A8296EBC7E8C}"/>
    <dgm:cxn modelId="{88579BF5-EC0A-4685-880F-E74E0A55E8B1}" srcId="{132512DD-4F7C-4787-AF91-FFF45B2DB593}" destId="{76AFC109-8FA3-4E17-9ED6-DE5E235425B7}" srcOrd="1" destOrd="0" parTransId="{B73C09DB-0A3F-4E57-BAF3-A402D34B74BF}" sibTransId="{745A8DEA-A658-4B30-8772-9E83A912EAF4}"/>
    <dgm:cxn modelId="{1F3A4C12-1E51-4719-96E8-6E9B87642295}" type="presParOf" srcId="{3674CF0F-3E44-45E8-A24F-A831551C0893}" destId="{6CC4EBE3-0E35-4043-AB65-049E904F481D}" srcOrd="0" destOrd="0" presId="urn:microsoft.com/office/officeart/2005/8/layout/vList2"/>
    <dgm:cxn modelId="{40E8BB44-6ECC-4625-A2AA-B29739B3E5D6}" type="presParOf" srcId="{3674CF0F-3E44-45E8-A24F-A831551C0893}" destId="{826D08D2-69C1-4E46-B439-BC406E2E96B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DA1704-07E2-4A5C-89AC-AC2AE865C2C9}"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it-IT"/>
        </a:p>
      </dgm:t>
    </dgm:pt>
    <dgm:pt modelId="{132512DD-4F7C-4787-AF91-FFF45B2DB593}">
      <dgm:prSet phldrT="[Testo]"/>
      <dgm:spPr/>
      <dgm:t>
        <a:bodyPr/>
        <a:lstStyle/>
        <a:p>
          <a:r>
            <a:rPr lang="it-IT" b="1" dirty="0"/>
            <a:t>Introduzione dell’accesso civico generalizzato</a:t>
          </a:r>
        </a:p>
      </dgm:t>
    </dgm:pt>
    <dgm:pt modelId="{CFF914E4-6AC6-4A45-9C6F-F7D0B4EF4E68}" type="parTrans" cxnId="{51319C3E-921B-47BC-B4AC-D1A4AF12A90F}">
      <dgm:prSet/>
      <dgm:spPr/>
      <dgm:t>
        <a:bodyPr/>
        <a:lstStyle/>
        <a:p>
          <a:endParaRPr lang="it-IT" b="1"/>
        </a:p>
      </dgm:t>
    </dgm:pt>
    <dgm:pt modelId="{320FECCB-A5F0-4101-8C64-DA135C087682}" type="sibTrans" cxnId="{51319C3E-921B-47BC-B4AC-D1A4AF12A90F}">
      <dgm:prSet/>
      <dgm:spPr/>
      <dgm:t>
        <a:bodyPr/>
        <a:lstStyle/>
        <a:p>
          <a:endParaRPr lang="it-IT" b="1"/>
        </a:p>
      </dgm:t>
    </dgm:pt>
    <dgm:pt modelId="{35A2AC74-C433-4716-9D53-F210E8F5DB9D}">
      <dgm:prSet phldrT="[Testo]"/>
      <dgm:spPr/>
      <dgm:t>
        <a:bodyPr/>
        <a:lstStyle/>
        <a:p>
          <a:r>
            <a:rPr lang="it-IT" b="1" dirty="0">
              <a:solidFill>
                <a:srgbClr val="C00000"/>
              </a:solidFill>
            </a:rPr>
            <a:t>l’art. 5 </a:t>
          </a:r>
          <a:r>
            <a:rPr lang="it-IT" b="1" dirty="0"/>
            <a:t>del d.lgs. 33/2013, ha disciplinato anche un </a:t>
          </a:r>
          <a:r>
            <a:rPr lang="it-IT" b="1" dirty="0">
              <a:solidFill>
                <a:srgbClr val="C00000"/>
              </a:solidFill>
            </a:rPr>
            <a:t>nuovo accesso civico</a:t>
          </a:r>
          <a:r>
            <a:rPr lang="it-IT" b="1" dirty="0"/>
            <a:t>, molto più ampio di quello previsto dalla precedente formulazione, riconoscendo a </a:t>
          </a:r>
          <a:r>
            <a:rPr lang="it-IT" b="1" dirty="0">
              <a:solidFill>
                <a:srgbClr val="C00000"/>
              </a:solidFill>
            </a:rPr>
            <a:t>chiunque</a:t>
          </a:r>
          <a:r>
            <a:rPr lang="it-IT" b="1" dirty="0"/>
            <a:t>, indipendentemente dalla titolarità di situazioni giuridicamente rilevanti, </a:t>
          </a:r>
          <a:r>
            <a:rPr lang="it-IT" b="1" dirty="0">
              <a:solidFill>
                <a:srgbClr val="C00000"/>
              </a:solidFill>
            </a:rPr>
            <a:t>l’accesso ai dati e ai documenti detenuti dalle pubbliche amministrazioni</a:t>
          </a:r>
          <a:r>
            <a:rPr lang="it-IT" b="1" dirty="0"/>
            <a:t>, nel rispetto dei limiti relativi alla tutela di interessi pubblici e privati, e salvi i casi di segreto o di divieto di divulgazione previsti dall’ordinamento.</a:t>
          </a:r>
        </a:p>
      </dgm:t>
    </dgm:pt>
    <dgm:pt modelId="{26043C44-6C85-4AA4-903F-9A83B1B38A20}" type="parTrans" cxnId="{7385494A-4A4B-4D2C-94DA-F8C7ED258A0B}">
      <dgm:prSet/>
      <dgm:spPr/>
      <dgm:t>
        <a:bodyPr/>
        <a:lstStyle/>
        <a:p>
          <a:endParaRPr lang="it-IT" b="1"/>
        </a:p>
      </dgm:t>
    </dgm:pt>
    <dgm:pt modelId="{D9925285-28FD-4E3F-BE5E-A8296EBC7E8C}" type="sibTrans" cxnId="{7385494A-4A4B-4D2C-94DA-F8C7ED258A0B}">
      <dgm:prSet/>
      <dgm:spPr/>
      <dgm:t>
        <a:bodyPr/>
        <a:lstStyle/>
        <a:p>
          <a:endParaRPr lang="it-IT" b="1"/>
        </a:p>
      </dgm:t>
    </dgm:pt>
    <dgm:pt modelId="{3674CF0F-3E44-45E8-A24F-A831551C0893}" type="pres">
      <dgm:prSet presAssocID="{00DA1704-07E2-4A5C-89AC-AC2AE865C2C9}" presName="linear" presStyleCnt="0">
        <dgm:presLayoutVars>
          <dgm:animLvl val="lvl"/>
          <dgm:resizeHandles val="exact"/>
        </dgm:presLayoutVars>
      </dgm:prSet>
      <dgm:spPr/>
    </dgm:pt>
    <dgm:pt modelId="{6CC4EBE3-0E35-4043-AB65-049E904F481D}" type="pres">
      <dgm:prSet presAssocID="{132512DD-4F7C-4787-AF91-FFF45B2DB593}" presName="parentText" presStyleLbl="node1" presStyleIdx="0" presStyleCnt="1">
        <dgm:presLayoutVars>
          <dgm:chMax val="0"/>
          <dgm:bulletEnabled val="1"/>
        </dgm:presLayoutVars>
      </dgm:prSet>
      <dgm:spPr/>
    </dgm:pt>
    <dgm:pt modelId="{826D08D2-69C1-4E46-B439-BC406E2E96BA}" type="pres">
      <dgm:prSet presAssocID="{132512DD-4F7C-4787-AF91-FFF45B2DB593}" presName="childText" presStyleLbl="revTx" presStyleIdx="0" presStyleCnt="1">
        <dgm:presLayoutVars>
          <dgm:bulletEnabled val="1"/>
        </dgm:presLayoutVars>
      </dgm:prSet>
      <dgm:spPr/>
    </dgm:pt>
  </dgm:ptLst>
  <dgm:cxnLst>
    <dgm:cxn modelId="{B7257376-2E1C-45DE-BA03-210961E7EF32}" type="presOf" srcId="{132512DD-4F7C-4787-AF91-FFF45B2DB593}" destId="{6CC4EBE3-0E35-4043-AB65-049E904F481D}" srcOrd="0" destOrd="0" presId="urn:microsoft.com/office/officeart/2005/8/layout/vList2"/>
    <dgm:cxn modelId="{443F4484-A521-457B-A266-1E3EBD16864A}" type="presOf" srcId="{35A2AC74-C433-4716-9D53-F210E8F5DB9D}" destId="{826D08D2-69C1-4E46-B439-BC406E2E96BA}" srcOrd="0" destOrd="0" presId="urn:microsoft.com/office/officeart/2005/8/layout/vList2"/>
    <dgm:cxn modelId="{2C7B7A5D-F7DA-47B0-B044-C2C9E46B0E3E}" type="presOf" srcId="{00DA1704-07E2-4A5C-89AC-AC2AE865C2C9}" destId="{3674CF0F-3E44-45E8-A24F-A831551C0893}" srcOrd="0" destOrd="0" presId="urn:microsoft.com/office/officeart/2005/8/layout/vList2"/>
    <dgm:cxn modelId="{51319C3E-921B-47BC-B4AC-D1A4AF12A90F}" srcId="{00DA1704-07E2-4A5C-89AC-AC2AE865C2C9}" destId="{132512DD-4F7C-4787-AF91-FFF45B2DB593}" srcOrd="0" destOrd="0" parTransId="{CFF914E4-6AC6-4A45-9C6F-F7D0B4EF4E68}" sibTransId="{320FECCB-A5F0-4101-8C64-DA135C087682}"/>
    <dgm:cxn modelId="{7385494A-4A4B-4D2C-94DA-F8C7ED258A0B}" srcId="{132512DD-4F7C-4787-AF91-FFF45B2DB593}" destId="{35A2AC74-C433-4716-9D53-F210E8F5DB9D}" srcOrd="0" destOrd="0" parTransId="{26043C44-6C85-4AA4-903F-9A83B1B38A20}" sibTransId="{D9925285-28FD-4E3F-BE5E-A8296EBC7E8C}"/>
    <dgm:cxn modelId="{1F3A4C12-1E51-4719-96E8-6E9B87642295}" type="presParOf" srcId="{3674CF0F-3E44-45E8-A24F-A831551C0893}" destId="{6CC4EBE3-0E35-4043-AB65-049E904F481D}" srcOrd="0" destOrd="0" presId="urn:microsoft.com/office/officeart/2005/8/layout/vList2"/>
    <dgm:cxn modelId="{40E8BB44-6ECC-4625-A2AA-B29739B3E5D6}" type="presParOf" srcId="{3674CF0F-3E44-45E8-A24F-A831551C0893}" destId="{826D08D2-69C1-4E46-B439-BC406E2E96BA}"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5D09DAA-4DD0-E247-B391-36CA1929EBD6}" type="doc">
      <dgm:prSet loTypeId="urn:microsoft.com/office/officeart/2009/3/layout/FramedTextPicture" loCatId="" qsTypeId="urn:microsoft.com/office/officeart/2005/8/quickstyle/simple4" qsCatId="simple" csTypeId="urn:microsoft.com/office/officeart/2005/8/colors/accent1_2" csCatId="accent1" phldr="1"/>
      <dgm:spPr/>
      <dgm:t>
        <a:bodyPr/>
        <a:lstStyle/>
        <a:p>
          <a:endParaRPr lang="it-IT"/>
        </a:p>
      </dgm:t>
    </dgm:pt>
    <dgm:pt modelId="{71289E6F-0079-CC4E-935A-E1F827F819D4}">
      <dgm:prSet phldrT="[Text]"/>
      <dgm:spPr>
        <a:solidFill>
          <a:srgbClr val="FFFFFF"/>
        </a:solidFill>
      </dgm:spPr>
      <dgm:t>
        <a:bodyPr/>
        <a:lstStyle/>
        <a:p>
          <a:pPr algn="l"/>
          <a:r>
            <a:rPr lang="it-IT" b="1" noProof="0" dirty="0">
              <a:latin typeface="Calibri" panose="020F0502020204030204" pitchFamily="34" charset="0"/>
              <a:cs typeface="Calibri" panose="020F0502020204030204" pitchFamily="34" charset="0"/>
            </a:rPr>
            <a:t>diritto a </a:t>
          </a:r>
          <a:r>
            <a:rPr lang="it-IT" b="1" noProof="0" dirty="0" err="1">
              <a:latin typeface="Calibri" panose="020F0502020204030204" pitchFamily="34" charset="0"/>
              <a:cs typeface="Calibri" panose="020F0502020204030204" pitchFamily="34" charset="0"/>
            </a:rPr>
            <a:t>titolarita</a:t>
          </a:r>
          <a:r>
            <a:rPr lang="it-IT" b="1" noProof="0" dirty="0">
              <a:latin typeface="Calibri" panose="020F0502020204030204" pitchFamily="34" charset="0"/>
              <a:cs typeface="Calibri" panose="020F0502020204030204" pitchFamily="34" charset="0"/>
            </a:rPr>
            <a:t>̀ diffusa, potendo essere attivato “da </a:t>
          </a:r>
          <a:r>
            <a:rPr lang="it-IT" b="1" noProof="0" dirty="0">
              <a:solidFill>
                <a:srgbClr val="800000"/>
              </a:solidFill>
              <a:latin typeface="Calibri" panose="020F0502020204030204" pitchFamily="34" charset="0"/>
              <a:cs typeface="Calibri" panose="020F0502020204030204" pitchFamily="34" charset="0"/>
            </a:rPr>
            <a:t>chiunque</a:t>
          </a:r>
          <a:r>
            <a:rPr lang="it-IT" b="1" noProof="0" dirty="0">
              <a:latin typeface="Calibri" panose="020F0502020204030204" pitchFamily="34" charset="0"/>
              <a:cs typeface="Calibri" panose="020F0502020204030204" pitchFamily="34" charset="0"/>
            </a:rPr>
            <a:t>” e </a:t>
          </a:r>
          <a:r>
            <a:rPr lang="it-IT" b="1" noProof="0" dirty="0">
              <a:solidFill>
                <a:srgbClr val="800000"/>
              </a:solidFill>
              <a:latin typeface="Calibri" panose="020F0502020204030204" pitchFamily="34" charset="0"/>
              <a:cs typeface="Calibri" panose="020F0502020204030204" pitchFamily="34" charset="0"/>
            </a:rPr>
            <a:t>non essendo sottoposto ad alcuna limitazione quanto alla legittimazione soggettiva del richiedente </a:t>
          </a:r>
          <a:r>
            <a:rPr lang="it-IT" b="1" noProof="0" dirty="0">
              <a:latin typeface="Calibri" panose="020F0502020204030204" pitchFamily="34" charset="0"/>
              <a:cs typeface="Calibri" panose="020F0502020204030204" pitchFamily="34" charset="0"/>
            </a:rPr>
            <a:t>(comma 3). </a:t>
          </a:r>
        </a:p>
        <a:p>
          <a:pPr algn="l"/>
          <a:r>
            <a:rPr lang="it-IT" b="1" noProof="0" dirty="0">
              <a:latin typeface="Calibri" panose="020F0502020204030204" pitchFamily="34" charset="0"/>
              <a:cs typeface="Calibri" panose="020F0502020204030204" pitchFamily="34" charset="0"/>
            </a:rPr>
            <a:t>A </a:t>
          </a:r>
          <a:r>
            <a:rPr lang="it-IT" b="1" noProof="0" dirty="0" err="1">
              <a:latin typeface="Calibri" panose="020F0502020204030204" pitchFamily="34" charset="0"/>
              <a:cs typeface="Calibri" panose="020F0502020204030204" pitchFamily="34" charset="0"/>
            </a:rPr>
            <a:t>cio</a:t>
          </a:r>
          <a:r>
            <a:rPr lang="it-IT" b="1" noProof="0" dirty="0">
              <a:latin typeface="Calibri" panose="020F0502020204030204" pitchFamily="34" charset="0"/>
              <a:cs typeface="Calibri" panose="020F0502020204030204" pitchFamily="34" charset="0"/>
            </a:rPr>
            <a:t>̀ si aggiunge un ulteriore elemento, ossia che l’istanza “</a:t>
          </a:r>
          <a:r>
            <a:rPr lang="it-IT" b="1" noProof="0" dirty="0">
              <a:solidFill>
                <a:srgbClr val="800000"/>
              </a:solidFill>
              <a:latin typeface="Calibri" panose="020F0502020204030204" pitchFamily="34" charset="0"/>
              <a:cs typeface="Calibri" panose="020F0502020204030204" pitchFamily="34" charset="0"/>
            </a:rPr>
            <a:t>non richiede motivazione</a:t>
          </a:r>
          <a:r>
            <a:rPr lang="it-IT" b="1" noProof="0" dirty="0">
              <a:latin typeface="Calibri" panose="020F0502020204030204" pitchFamily="34" charset="0"/>
              <a:cs typeface="Calibri" panose="020F0502020204030204" pitchFamily="34" charset="0"/>
            </a:rPr>
            <a:t>”. In altri termini, tale nuova tipologia di accesso civico risponde all’interesse dell’ordinamento di assicurare ai cittadini (a “chiunque”), indipendentemente dalla </a:t>
          </a:r>
          <a:r>
            <a:rPr lang="it-IT" b="1" noProof="0" dirty="0" err="1">
              <a:latin typeface="Calibri" panose="020F0502020204030204" pitchFamily="34" charset="0"/>
              <a:cs typeface="Calibri" panose="020F0502020204030204" pitchFamily="34" charset="0"/>
            </a:rPr>
            <a:t>titolarita</a:t>
          </a:r>
          <a:r>
            <a:rPr lang="it-IT" b="1" noProof="0" dirty="0">
              <a:latin typeface="Calibri" panose="020F0502020204030204" pitchFamily="34" charset="0"/>
              <a:cs typeface="Calibri" panose="020F0502020204030204" pitchFamily="34" charset="0"/>
            </a:rPr>
            <a:t>̀ di situazioni giuridiche soggettive, un accesso a dati, documenti e informazioni detenute da pubbliche amministrazioni e dai soggetti indicati nell’art. art. 2-bis del d.lgs. 33/2013 come modificato dal d.lgs. 97/2016. </a:t>
          </a:r>
        </a:p>
      </dgm:t>
    </dgm:pt>
    <dgm:pt modelId="{7301C9C8-F0F2-0840-8CA2-B6EFA8453F7E}" type="parTrans" cxnId="{3D57B24D-AE36-0A40-A82D-52BC99F21D90}">
      <dgm:prSet/>
      <dgm:spPr/>
      <dgm:t>
        <a:bodyPr/>
        <a:lstStyle/>
        <a:p>
          <a:endParaRPr lang="it-IT" b="1"/>
        </a:p>
      </dgm:t>
    </dgm:pt>
    <dgm:pt modelId="{9732FF6E-5F19-9E4F-92E8-3F20ACE6A634}" type="sibTrans" cxnId="{3D57B24D-AE36-0A40-A82D-52BC99F21D90}">
      <dgm:prSet/>
      <dgm:spPr/>
      <dgm:t>
        <a:bodyPr/>
        <a:lstStyle/>
        <a:p>
          <a:endParaRPr lang="it-IT" b="1"/>
        </a:p>
      </dgm:t>
    </dgm:pt>
    <dgm:pt modelId="{33B0C466-14B1-764C-B03D-8F9CAF3A59DF}" type="pres">
      <dgm:prSet presAssocID="{E5D09DAA-4DD0-E247-B391-36CA1929EBD6}" presName="Name0" presStyleCnt="0">
        <dgm:presLayoutVars>
          <dgm:chMax/>
          <dgm:chPref/>
          <dgm:dir/>
        </dgm:presLayoutVars>
      </dgm:prSet>
      <dgm:spPr/>
    </dgm:pt>
    <dgm:pt modelId="{235D5530-C3D2-3946-A406-38F2395E7C53}" type="pres">
      <dgm:prSet presAssocID="{71289E6F-0079-CC4E-935A-E1F827F819D4}" presName="composite" presStyleCnt="0">
        <dgm:presLayoutVars>
          <dgm:chMax/>
          <dgm:chPref/>
        </dgm:presLayoutVars>
      </dgm:prSet>
      <dgm:spPr/>
    </dgm:pt>
    <dgm:pt modelId="{AD2D59B3-2FA1-044E-9876-45ABFB92F958}" type="pres">
      <dgm:prSet presAssocID="{71289E6F-0079-CC4E-935A-E1F827F819D4}" presName="Image" presStyleLbl="b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t="-37000" b="-37000"/>
          </a:stretch>
        </a:blipFill>
      </dgm:spPr>
    </dgm:pt>
    <dgm:pt modelId="{74DA411E-C5CE-4E45-A75A-E4561D20D755}" type="pres">
      <dgm:prSet presAssocID="{71289E6F-0079-CC4E-935A-E1F827F819D4}" presName="ParentText" presStyleLbl="revTx" presStyleIdx="0" presStyleCnt="1" custScaleX="109029" custScaleY="112145" custLinFactNeighborX="586" custLinFactNeighborY="1455">
        <dgm:presLayoutVars>
          <dgm:chMax val="0"/>
          <dgm:chPref val="0"/>
          <dgm:bulletEnabled val="1"/>
        </dgm:presLayoutVars>
      </dgm:prSet>
      <dgm:spPr/>
    </dgm:pt>
    <dgm:pt modelId="{FD4DF1FF-4672-FA43-A3F8-D3AE31D1D9F7}" type="pres">
      <dgm:prSet presAssocID="{71289E6F-0079-CC4E-935A-E1F827F819D4}" presName="tlFrame" presStyleLbl="node1" presStyleIdx="0" presStyleCnt="4" custLinFactNeighborX="-12821" custLinFactNeighborY="746"/>
      <dgm:spPr/>
    </dgm:pt>
    <dgm:pt modelId="{C3675655-7FAA-424B-904C-CA6D7415AB43}" type="pres">
      <dgm:prSet presAssocID="{71289E6F-0079-CC4E-935A-E1F827F819D4}" presName="trFrame" presStyleLbl="node1" presStyleIdx="1" presStyleCnt="4" custLinFactNeighborX="12364"/>
      <dgm:spPr/>
    </dgm:pt>
    <dgm:pt modelId="{BEBE23EB-F867-FE40-8EB8-699892538B9F}" type="pres">
      <dgm:prSet presAssocID="{71289E6F-0079-CC4E-935A-E1F827F819D4}" presName="blFrame" presStyleLbl="node1" presStyleIdx="2" presStyleCnt="4" custLinFactNeighborX="-12821" custLinFactNeighborY="2525"/>
      <dgm:spPr/>
    </dgm:pt>
    <dgm:pt modelId="{EABD2F0C-B36A-9046-BA67-323EBB2F0E6C}" type="pres">
      <dgm:prSet presAssocID="{71289E6F-0079-CC4E-935A-E1F827F819D4}" presName="brFrame" presStyleLbl="node1" presStyleIdx="3" presStyleCnt="4" custLinFactNeighborX="12364"/>
      <dgm:spPr/>
    </dgm:pt>
  </dgm:ptLst>
  <dgm:cxnLst>
    <dgm:cxn modelId="{CE304D2A-AEE6-0943-8674-C8BDE5EA5CEB}" type="presOf" srcId="{E5D09DAA-4DD0-E247-B391-36CA1929EBD6}" destId="{33B0C466-14B1-764C-B03D-8F9CAF3A59DF}" srcOrd="0" destOrd="0" presId="urn:microsoft.com/office/officeart/2009/3/layout/FramedTextPicture"/>
    <dgm:cxn modelId="{3D57B24D-AE36-0A40-A82D-52BC99F21D90}" srcId="{E5D09DAA-4DD0-E247-B391-36CA1929EBD6}" destId="{71289E6F-0079-CC4E-935A-E1F827F819D4}" srcOrd="0" destOrd="0" parTransId="{7301C9C8-F0F2-0840-8CA2-B6EFA8453F7E}" sibTransId="{9732FF6E-5F19-9E4F-92E8-3F20ACE6A634}"/>
    <dgm:cxn modelId="{CADA8413-5974-174F-83ED-F27873D44DDF}" type="presOf" srcId="{71289E6F-0079-CC4E-935A-E1F827F819D4}" destId="{74DA411E-C5CE-4E45-A75A-E4561D20D755}" srcOrd="0" destOrd="0" presId="urn:microsoft.com/office/officeart/2009/3/layout/FramedTextPicture"/>
    <dgm:cxn modelId="{0C199861-FD5E-F441-9500-EBDD19AC8E92}" type="presParOf" srcId="{33B0C466-14B1-764C-B03D-8F9CAF3A59DF}" destId="{235D5530-C3D2-3946-A406-38F2395E7C53}" srcOrd="0" destOrd="0" presId="urn:microsoft.com/office/officeart/2009/3/layout/FramedTextPicture"/>
    <dgm:cxn modelId="{592D94BC-8E37-E54B-B499-D7FC10041FD0}" type="presParOf" srcId="{235D5530-C3D2-3946-A406-38F2395E7C53}" destId="{AD2D59B3-2FA1-044E-9876-45ABFB92F958}" srcOrd="0" destOrd="0" presId="urn:microsoft.com/office/officeart/2009/3/layout/FramedTextPicture"/>
    <dgm:cxn modelId="{B1A77A64-EFC7-574B-906E-C24C19C393DC}" type="presParOf" srcId="{235D5530-C3D2-3946-A406-38F2395E7C53}" destId="{74DA411E-C5CE-4E45-A75A-E4561D20D755}" srcOrd="1" destOrd="0" presId="urn:microsoft.com/office/officeart/2009/3/layout/FramedTextPicture"/>
    <dgm:cxn modelId="{BF758928-A46D-AE4A-A863-ACDA7D286955}" type="presParOf" srcId="{235D5530-C3D2-3946-A406-38F2395E7C53}" destId="{FD4DF1FF-4672-FA43-A3F8-D3AE31D1D9F7}" srcOrd="2" destOrd="0" presId="urn:microsoft.com/office/officeart/2009/3/layout/FramedTextPicture"/>
    <dgm:cxn modelId="{08FDE9A2-17F8-AF45-A855-860215291EF1}" type="presParOf" srcId="{235D5530-C3D2-3946-A406-38F2395E7C53}" destId="{C3675655-7FAA-424B-904C-CA6D7415AB43}" srcOrd="3" destOrd="0" presId="urn:microsoft.com/office/officeart/2009/3/layout/FramedTextPicture"/>
    <dgm:cxn modelId="{6F7D1264-39C3-6A47-89F2-A82E654FD34F}" type="presParOf" srcId="{235D5530-C3D2-3946-A406-38F2395E7C53}" destId="{BEBE23EB-F867-FE40-8EB8-699892538B9F}" srcOrd="4" destOrd="0" presId="urn:microsoft.com/office/officeart/2009/3/layout/FramedTextPicture"/>
    <dgm:cxn modelId="{ED148559-1A7A-634A-A22E-BBF3BADC7BB8}" type="presParOf" srcId="{235D5530-C3D2-3946-A406-38F2395E7C53}" destId="{EABD2F0C-B36A-9046-BA67-323EBB2F0E6C}"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956ADCF-5BDB-924C-8583-A72726B64297}" type="doc">
      <dgm:prSet loTypeId="urn:microsoft.com/office/officeart/2005/8/layout/hProcess9" loCatId="" qsTypeId="urn:microsoft.com/office/officeart/2005/8/quickstyle/simple4" qsCatId="simple" csTypeId="urn:microsoft.com/office/officeart/2005/8/colors/accent0_1" csCatId="mainScheme" phldr="1"/>
      <dgm:spPr/>
    </dgm:pt>
    <dgm:pt modelId="{F811F2A4-DDA6-DC47-8B85-5D6A32B20A24}">
      <dgm:prSet phldrT="[Text]" custT="1"/>
      <dgm:spPr/>
      <dgm:t>
        <a:bodyPr/>
        <a:lstStyle/>
        <a:p>
          <a:r>
            <a:rPr lang="it-IT" sz="1600" b="1" dirty="0">
              <a:solidFill>
                <a:srgbClr val="800000"/>
              </a:solidFill>
            </a:rPr>
            <a:t>Quali informazioni, dati e documenti </a:t>
          </a:r>
          <a:r>
            <a:rPr lang="it-IT" sz="1600" b="1" dirty="0"/>
            <a:t>l’Ente ha a disposizione</a:t>
          </a:r>
        </a:p>
      </dgm:t>
    </dgm:pt>
    <dgm:pt modelId="{F2077E14-6B52-2A4A-A6E2-6E52287D4812}" type="parTrans" cxnId="{3679EB33-46EA-984B-937B-8B915869C5DD}">
      <dgm:prSet/>
      <dgm:spPr/>
      <dgm:t>
        <a:bodyPr/>
        <a:lstStyle/>
        <a:p>
          <a:endParaRPr lang="it-IT" sz="1600" b="1"/>
        </a:p>
      </dgm:t>
    </dgm:pt>
    <dgm:pt modelId="{BDDA224B-15C6-E745-BCB4-13B7762E0EC9}" type="sibTrans" cxnId="{3679EB33-46EA-984B-937B-8B915869C5DD}">
      <dgm:prSet/>
      <dgm:spPr/>
      <dgm:t>
        <a:bodyPr/>
        <a:lstStyle/>
        <a:p>
          <a:endParaRPr lang="it-IT" sz="1600" b="1"/>
        </a:p>
      </dgm:t>
    </dgm:pt>
    <dgm:pt modelId="{9043E34E-63F2-4E49-9902-EBEC459E6CB8}">
      <dgm:prSet custT="1"/>
      <dgm:spPr/>
      <dgm:t>
        <a:bodyPr/>
        <a:lstStyle/>
        <a:p>
          <a:r>
            <a:rPr lang="it-IT" sz="1600" b="1" dirty="0"/>
            <a:t>Quali sono le diverse </a:t>
          </a:r>
          <a:r>
            <a:rPr lang="it-IT" sz="1600" b="1" dirty="0">
              <a:solidFill>
                <a:srgbClr val="800000"/>
              </a:solidFill>
            </a:rPr>
            <a:t>modalità di accesso e a quali “accessi” si ha diritto</a:t>
          </a:r>
        </a:p>
      </dgm:t>
    </dgm:pt>
    <dgm:pt modelId="{CBC0F313-7B92-6A49-ACCF-C8FB49465F37}" type="parTrans" cxnId="{526D3592-C3C0-5844-B2C4-B866F4C869EF}">
      <dgm:prSet/>
      <dgm:spPr/>
      <dgm:t>
        <a:bodyPr/>
        <a:lstStyle/>
        <a:p>
          <a:endParaRPr lang="it-IT" sz="1600" b="1"/>
        </a:p>
      </dgm:t>
    </dgm:pt>
    <dgm:pt modelId="{79ADB931-34D7-CF4C-9178-4C73B04258A3}" type="sibTrans" cxnId="{526D3592-C3C0-5844-B2C4-B866F4C869EF}">
      <dgm:prSet/>
      <dgm:spPr/>
      <dgm:t>
        <a:bodyPr/>
        <a:lstStyle/>
        <a:p>
          <a:endParaRPr lang="it-IT" sz="1600" b="1"/>
        </a:p>
      </dgm:t>
    </dgm:pt>
    <dgm:pt modelId="{A6E987C2-4594-094B-88EA-B0CC4DF39884}">
      <dgm:prSet custT="1"/>
      <dgm:spPr/>
      <dgm:t>
        <a:bodyPr/>
        <a:lstStyle/>
        <a:p>
          <a:r>
            <a:rPr lang="it-IT" sz="1600" b="1" dirty="0"/>
            <a:t>Chi sono i titolari della </a:t>
          </a:r>
          <a:r>
            <a:rPr lang="it-IT" sz="1600" b="1" dirty="0">
              <a:solidFill>
                <a:srgbClr val="800000"/>
              </a:solidFill>
            </a:rPr>
            <a:t>funzione di ricezione dell’istanza </a:t>
          </a:r>
          <a:r>
            <a:rPr lang="it-IT" sz="1600" b="1" dirty="0"/>
            <a:t>di accesso e a quali soggetti si può richiedere un determinato dato, documento o informazione</a:t>
          </a:r>
        </a:p>
      </dgm:t>
    </dgm:pt>
    <dgm:pt modelId="{7A9DCB80-DDF8-7443-9167-43AEB50FAC50}" type="parTrans" cxnId="{0EE25927-2DF6-EE45-8606-2329E01D773A}">
      <dgm:prSet/>
      <dgm:spPr/>
      <dgm:t>
        <a:bodyPr/>
        <a:lstStyle/>
        <a:p>
          <a:endParaRPr lang="it-IT" sz="1600" b="1"/>
        </a:p>
      </dgm:t>
    </dgm:pt>
    <dgm:pt modelId="{13C1DDDE-E00D-2044-AD60-B7DAE85F1EEA}" type="sibTrans" cxnId="{0EE25927-2DF6-EE45-8606-2329E01D773A}">
      <dgm:prSet/>
      <dgm:spPr/>
      <dgm:t>
        <a:bodyPr/>
        <a:lstStyle/>
        <a:p>
          <a:endParaRPr lang="it-IT" sz="1600" b="1"/>
        </a:p>
      </dgm:t>
    </dgm:pt>
    <dgm:pt modelId="{E3A64D5A-03C0-0B45-BCB9-030CF796DCB3}">
      <dgm:prSet phldrT="[Text]" custT="1"/>
      <dgm:spPr/>
      <dgm:t>
        <a:bodyPr/>
        <a:lstStyle/>
        <a:p>
          <a:r>
            <a:rPr lang="it-IT" sz="1600" b="1" dirty="0"/>
            <a:t>COSA?</a:t>
          </a:r>
        </a:p>
      </dgm:t>
    </dgm:pt>
    <dgm:pt modelId="{BD8E4212-982E-2742-814C-DD20FB787D22}" type="parTrans" cxnId="{8DA951A2-EA7A-424F-8DF7-E5170AFE25F8}">
      <dgm:prSet/>
      <dgm:spPr/>
      <dgm:t>
        <a:bodyPr/>
        <a:lstStyle/>
        <a:p>
          <a:endParaRPr lang="it-IT" sz="1600" b="1"/>
        </a:p>
      </dgm:t>
    </dgm:pt>
    <dgm:pt modelId="{E20FE98B-73A0-FE43-8919-59CACC5DBE3C}" type="sibTrans" cxnId="{8DA951A2-EA7A-424F-8DF7-E5170AFE25F8}">
      <dgm:prSet/>
      <dgm:spPr/>
      <dgm:t>
        <a:bodyPr/>
        <a:lstStyle/>
        <a:p>
          <a:endParaRPr lang="it-IT" sz="1600" b="1"/>
        </a:p>
      </dgm:t>
    </dgm:pt>
    <dgm:pt modelId="{BE58628B-5773-F94F-8A12-9C68BDD6BF6D}">
      <dgm:prSet custT="1"/>
      <dgm:spPr/>
      <dgm:t>
        <a:bodyPr/>
        <a:lstStyle/>
        <a:p>
          <a:r>
            <a:rPr lang="it-IT" sz="1600" b="1" dirty="0"/>
            <a:t>COME?</a:t>
          </a:r>
        </a:p>
      </dgm:t>
    </dgm:pt>
    <dgm:pt modelId="{7B5DCC3E-D1FF-8C4A-8F70-EA613071E736}" type="parTrans" cxnId="{858BAE28-5E8C-EE45-80A2-157BBC3A5715}">
      <dgm:prSet/>
      <dgm:spPr/>
      <dgm:t>
        <a:bodyPr/>
        <a:lstStyle/>
        <a:p>
          <a:endParaRPr lang="it-IT" sz="1600" b="1"/>
        </a:p>
      </dgm:t>
    </dgm:pt>
    <dgm:pt modelId="{ECCBBF26-2AB5-4843-A2FF-0DE713D5679D}" type="sibTrans" cxnId="{858BAE28-5E8C-EE45-80A2-157BBC3A5715}">
      <dgm:prSet/>
      <dgm:spPr/>
      <dgm:t>
        <a:bodyPr/>
        <a:lstStyle/>
        <a:p>
          <a:endParaRPr lang="it-IT" sz="1600" b="1"/>
        </a:p>
      </dgm:t>
    </dgm:pt>
    <dgm:pt modelId="{62FF0BB5-18E2-7440-ABA6-C53A2D769750}">
      <dgm:prSet custT="1"/>
      <dgm:spPr/>
      <dgm:t>
        <a:bodyPr/>
        <a:lstStyle/>
        <a:p>
          <a:r>
            <a:rPr lang="it-IT" sz="1600" b="1" dirty="0"/>
            <a:t>A CHI?</a:t>
          </a:r>
        </a:p>
      </dgm:t>
    </dgm:pt>
    <dgm:pt modelId="{E692F58A-4DB1-4544-BEE6-994970912777}" type="parTrans" cxnId="{FA79D157-D7E0-1549-9F5E-641344056C0C}">
      <dgm:prSet/>
      <dgm:spPr/>
      <dgm:t>
        <a:bodyPr/>
        <a:lstStyle/>
        <a:p>
          <a:endParaRPr lang="it-IT" sz="1600" b="1"/>
        </a:p>
      </dgm:t>
    </dgm:pt>
    <dgm:pt modelId="{C9991CC3-3C4F-974C-8959-81F45647765D}" type="sibTrans" cxnId="{FA79D157-D7E0-1549-9F5E-641344056C0C}">
      <dgm:prSet/>
      <dgm:spPr/>
      <dgm:t>
        <a:bodyPr/>
        <a:lstStyle/>
        <a:p>
          <a:endParaRPr lang="it-IT" sz="1600" b="1"/>
        </a:p>
      </dgm:t>
    </dgm:pt>
    <dgm:pt modelId="{A5910ED2-E12D-C94C-9AA1-06E71A8F59A7}">
      <dgm:prSet custT="1"/>
      <dgm:spPr/>
      <dgm:t>
        <a:bodyPr/>
        <a:lstStyle/>
        <a:p>
          <a:r>
            <a:rPr lang="it-IT" sz="1600" b="1" dirty="0"/>
            <a:t>(richiede un’attività di riqualificazione organizzativa volta alla identificazione e definizione di responsabilità in capo a uffici)</a:t>
          </a:r>
        </a:p>
      </dgm:t>
    </dgm:pt>
    <dgm:pt modelId="{0B3B497C-8D7F-C248-B099-53DE1465CD76}" type="parTrans" cxnId="{569B12CE-3386-6047-A4F8-BCA9783D2C0A}">
      <dgm:prSet/>
      <dgm:spPr/>
      <dgm:t>
        <a:bodyPr/>
        <a:lstStyle/>
        <a:p>
          <a:endParaRPr lang="it-IT"/>
        </a:p>
      </dgm:t>
    </dgm:pt>
    <dgm:pt modelId="{57567E6A-E110-6A4E-8D47-AAB26F458ABB}" type="sibTrans" cxnId="{569B12CE-3386-6047-A4F8-BCA9783D2C0A}">
      <dgm:prSet/>
      <dgm:spPr/>
      <dgm:t>
        <a:bodyPr/>
        <a:lstStyle/>
        <a:p>
          <a:endParaRPr lang="it-IT"/>
        </a:p>
      </dgm:t>
    </dgm:pt>
    <dgm:pt modelId="{A755FCE8-F623-B84A-AA14-32EFAA48AA1A}">
      <dgm:prSet phldrT="[Text]" custT="1"/>
      <dgm:spPr/>
      <dgm:t>
        <a:bodyPr/>
        <a:lstStyle/>
        <a:p>
          <a:r>
            <a:rPr lang="it-IT" sz="1600" b="1" dirty="0"/>
            <a:t>(richiede un’attività “ricognitiva”)</a:t>
          </a:r>
        </a:p>
      </dgm:t>
    </dgm:pt>
    <dgm:pt modelId="{3B515134-E4A5-484F-8756-FC38585EB5CA}" type="parTrans" cxnId="{294A589C-5F31-0741-B12E-39E8BF3CFAA1}">
      <dgm:prSet/>
      <dgm:spPr/>
      <dgm:t>
        <a:bodyPr/>
        <a:lstStyle/>
        <a:p>
          <a:endParaRPr lang="it-IT"/>
        </a:p>
      </dgm:t>
    </dgm:pt>
    <dgm:pt modelId="{C9774861-20C7-E64C-A6F9-CAE49296359B}" type="sibTrans" cxnId="{294A589C-5F31-0741-B12E-39E8BF3CFAA1}">
      <dgm:prSet/>
      <dgm:spPr/>
      <dgm:t>
        <a:bodyPr/>
        <a:lstStyle/>
        <a:p>
          <a:endParaRPr lang="it-IT"/>
        </a:p>
      </dgm:t>
    </dgm:pt>
    <dgm:pt modelId="{6E831CD4-A4A2-2142-AD7D-F3E661155C83}">
      <dgm:prSet custT="1"/>
      <dgm:spPr/>
      <dgm:t>
        <a:bodyPr/>
        <a:lstStyle/>
        <a:p>
          <a:r>
            <a:rPr lang="it-IT" sz="1600" b="1" dirty="0">
              <a:solidFill>
                <a:schemeClr val="tx1"/>
              </a:solidFill>
            </a:rPr>
            <a:t>(richiede un’attività di “traduzione” della normativa) </a:t>
          </a:r>
        </a:p>
      </dgm:t>
    </dgm:pt>
    <dgm:pt modelId="{6C6F5C6D-8BC3-C24B-854C-34F0CA900182}" type="parTrans" cxnId="{22484862-B24E-6C4E-BB7A-A7E68EFB1798}">
      <dgm:prSet/>
      <dgm:spPr/>
      <dgm:t>
        <a:bodyPr/>
        <a:lstStyle/>
        <a:p>
          <a:endParaRPr lang="it-IT"/>
        </a:p>
      </dgm:t>
    </dgm:pt>
    <dgm:pt modelId="{42909D78-034A-844F-8187-16CD03E52CC9}" type="sibTrans" cxnId="{22484862-B24E-6C4E-BB7A-A7E68EFB1798}">
      <dgm:prSet/>
      <dgm:spPr/>
      <dgm:t>
        <a:bodyPr/>
        <a:lstStyle/>
        <a:p>
          <a:endParaRPr lang="it-IT"/>
        </a:p>
      </dgm:t>
    </dgm:pt>
    <dgm:pt modelId="{AB466505-49FD-F74B-9C8A-6CF597CCC369}">
      <dgm:prSet custT="1"/>
      <dgm:spPr/>
      <dgm:t>
        <a:bodyPr/>
        <a:lstStyle/>
        <a:p>
          <a:r>
            <a:rPr lang="it-IT" sz="1600" b="1" dirty="0"/>
            <a:t>A CHI SI PUO’ RICORRERE?</a:t>
          </a:r>
        </a:p>
      </dgm:t>
    </dgm:pt>
    <dgm:pt modelId="{F5D3C512-4814-B547-B751-8D019C2AF09F}" type="parTrans" cxnId="{72BAEFAC-E556-E744-B4CF-A2129E777FAE}">
      <dgm:prSet/>
      <dgm:spPr/>
      <dgm:t>
        <a:bodyPr/>
        <a:lstStyle/>
        <a:p>
          <a:endParaRPr lang="it-IT"/>
        </a:p>
      </dgm:t>
    </dgm:pt>
    <dgm:pt modelId="{7A1EC316-A4D4-F041-9196-DE5F0485B43C}" type="sibTrans" cxnId="{72BAEFAC-E556-E744-B4CF-A2129E777FAE}">
      <dgm:prSet/>
      <dgm:spPr/>
      <dgm:t>
        <a:bodyPr/>
        <a:lstStyle/>
        <a:p>
          <a:endParaRPr lang="it-IT"/>
        </a:p>
      </dgm:t>
    </dgm:pt>
    <dgm:pt modelId="{35839008-3496-124C-B8CC-6E150DA3B44D}">
      <dgm:prSet custT="1"/>
      <dgm:spPr/>
      <dgm:t>
        <a:bodyPr/>
        <a:lstStyle/>
        <a:p>
          <a:r>
            <a:rPr lang="it-IT" sz="1600" b="1" dirty="0"/>
            <a:t>Quali sono i </a:t>
          </a:r>
          <a:r>
            <a:rPr lang="it-IT" sz="1600" b="1" dirty="0">
              <a:solidFill>
                <a:srgbClr val="800000"/>
              </a:solidFill>
            </a:rPr>
            <a:t>canali</a:t>
          </a:r>
          <a:r>
            <a:rPr lang="it-IT" sz="1600" b="1" dirty="0"/>
            <a:t> (interni ed esterni) per avviare un ricorso? </a:t>
          </a:r>
        </a:p>
      </dgm:t>
    </dgm:pt>
    <dgm:pt modelId="{CBB868ED-CCCF-1946-A0C7-FB07520FA37E}" type="parTrans" cxnId="{093C3097-C7E9-584C-A3C9-9D2262C85BD6}">
      <dgm:prSet/>
      <dgm:spPr/>
      <dgm:t>
        <a:bodyPr/>
        <a:lstStyle/>
        <a:p>
          <a:endParaRPr lang="it-IT"/>
        </a:p>
      </dgm:t>
    </dgm:pt>
    <dgm:pt modelId="{6D949658-7CB7-3849-8903-5F43A4775A38}" type="sibTrans" cxnId="{093C3097-C7E9-584C-A3C9-9D2262C85BD6}">
      <dgm:prSet/>
      <dgm:spPr/>
      <dgm:t>
        <a:bodyPr/>
        <a:lstStyle/>
        <a:p>
          <a:endParaRPr lang="it-IT"/>
        </a:p>
      </dgm:t>
    </dgm:pt>
    <dgm:pt modelId="{7B9AC225-1A8D-5244-AC21-9A9F7AE0E2BE}">
      <dgm:prSet custT="1"/>
      <dgm:spPr/>
      <dgm:t>
        <a:bodyPr/>
        <a:lstStyle/>
        <a:p>
          <a:r>
            <a:rPr lang="it-IT" sz="1600" b="1" dirty="0"/>
            <a:t>(richiede una analisi della normativa)</a:t>
          </a:r>
        </a:p>
      </dgm:t>
    </dgm:pt>
    <dgm:pt modelId="{BE615B25-B2A6-7549-8605-4AED3E13A7BE}" type="parTrans" cxnId="{DB1B5E62-1A11-E14C-8C2C-0AFC49A06D89}">
      <dgm:prSet/>
      <dgm:spPr/>
      <dgm:t>
        <a:bodyPr/>
        <a:lstStyle/>
        <a:p>
          <a:endParaRPr lang="it-IT"/>
        </a:p>
      </dgm:t>
    </dgm:pt>
    <dgm:pt modelId="{60CC3B7A-EE4B-E149-BF91-086317121972}" type="sibTrans" cxnId="{DB1B5E62-1A11-E14C-8C2C-0AFC49A06D89}">
      <dgm:prSet/>
      <dgm:spPr/>
      <dgm:t>
        <a:bodyPr/>
        <a:lstStyle/>
        <a:p>
          <a:endParaRPr lang="it-IT"/>
        </a:p>
      </dgm:t>
    </dgm:pt>
    <dgm:pt modelId="{82716344-B708-C74E-B0E6-7330D0287336}" type="pres">
      <dgm:prSet presAssocID="{E956ADCF-5BDB-924C-8583-A72726B64297}" presName="CompostProcess" presStyleCnt="0">
        <dgm:presLayoutVars>
          <dgm:dir/>
          <dgm:resizeHandles val="exact"/>
        </dgm:presLayoutVars>
      </dgm:prSet>
      <dgm:spPr/>
    </dgm:pt>
    <dgm:pt modelId="{8892F83B-0B9E-164A-9896-9A1EDD16C1E0}" type="pres">
      <dgm:prSet presAssocID="{E956ADCF-5BDB-924C-8583-A72726B64297}" presName="arrow" presStyleLbl="bgShp" presStyleIdx="0" presStyleCnt="1"/>
      <dgm:spPr/>
    </dgm:pt>
    <dgm:pt modelId="{B1193AD8-7531-5341-AEA0-69786C7CA374}" type="pres">
      <dgm:prSet presAssocID="{E956ADCF-5BDB-924C-8583-A72726B64297}" presName="linearProcess" presStyleCnt="0"/>
      <dgm:spPr/>
    </dgm:pt>
    <dgm:pt modelId="{FD9280F8-5B61-664F-BA88-A39685982ABA}" type="pres">
      <dgm:prSet presAssocID="{E3A64D5A-03C0-0B45-BCB9-030CF796DCB3}" presName="textNode" presStyleLbl="node1" presStyleIdx="0" presStyleCnt="4" custScaleX="154830" custScaleY="115961">
        <dgm:presLayoutVars>
          <dgm:bulletEnabled val="1"/>
        </dgm:presLayoutVars>
      </dgm:prSet>
      <dgm:spPr/>
    </dgm:pt>
    <dgm:pt modelId="{5BA2C78C-633D-DF4B-9587-ECE1DC94D7BA}" type="pres">
      <dgm:prSet presAssocID="{E20FE98B-73A0-FE43-8919-59CACC5DBE3C}" presName="sibTrans" presStyleCnt="0"/>
      <dgm:spPr/>
    </dgm:pt>
    <dgm:pt modelId="{6B76202E-665A-E140-8FA7-881B732EBD6B}" type="pres">
      <dgm:prSet presAssocID="{BE58628B-5773-F94F-8A12-9C68BDD6BF6D}" presName="textNode" presStyleLbl="node1" presStyleIdx="1" presStyleCnt="4" custScaleX="118462" custScaleY="156739">
        <dgm:presLayoutVars>
          <dgm:bulletEnabled val="1"/>
        </dgm:presLayoutVars>
      </dgm:prSet>
      <dgm:spPr/>
    </dgm:pt>
    <dgm:pt modelId="{96C4DD76-0092-A645-A068-B8B7191DC505}" type="pres">
      <dgm:prSet presAssocID="{ECCBBF26-2AB5-4843-A2FF-0DE713D5679D}" presName="sibTrans" presStyleCnt="0"/>
      <dgm:spPr/>
    </dgm:pt>
    <dgm:pt modelId="{1A96DEAA-9687-FF4C-96E2-C69D4A36F4F1}" type="pres">
      <dgm:prSet presAssocID="{62FF0BB5-18E2-7440-ABA6-C53A2D769750}" presName="textNode" presStyleLbl="node1" presStyleIdx="2" presStyleCnt="4" custScaleX="219634" custScaleY="182414">
        <dgm:presLayoutVars>
          <dgm:bulletEnabled val="1"/>
        </dgm:presLayoutVars>
      </dgm:prSet>
      <dgm:spPr/>
    </dgm:pt>
    <dgm:pt modelId="{1BB9D173-48C8-E444-9967-F924ABD67B29}" type="pres">
      <dgm:prSet presAssocID="{C9991CC3-3C4F-974C-8959-81F45647765D}" presName="sibTrans" presStyleCnt="0"/>
      <dgm:spPr/>
    </dgm:pt>
    <dgm:pt modelId="{6407C18C-5AD9-BC44-94BF-0EF8971F1F21}" type="pres">
      <dgm:prSet presAssocID="{AB466505-49FD-F74B-9C8A-6CF597CCC369}" presName="textNode" presStyleLbl="node1" presStyleIdx="3" presStyleCnt="4" custScaleX="129444" custScaleY="124177">
        <dgm:presLayoutVars>
          <dgm:bulletEnabled val="1"/>
        </dgm:presLayoutVars>
      </dgm:prSet>
      <dgm:spPr/>
    </dgm:pt>
  </dgm:ptLst>
  <dgm:cxnLst>
    <dgm:cxn modelId="{22484862-B24E-6C4E-BB7A-A7E68EFB1798}" srcId="{BE58628B-5773-F94F-8A12-9C68BDD6BF6D}" destId="{6E831CD4-A4A2-2142-AD7D-F3E661155C83}" srcOrd="1" destOrd="0" parTransId="{6C6F5C6D-8BC3-C24B-854C-34F0CA900182}" sibTransId="{42909D78-034A-844F-8187-16CD03E52CC9}"/>
    <dgm:cxn modelId="{BD9BAA26-F739-3A45-B7D0-6BC054CE5463}" type="presOf" srcId="{7B9AC225-1A8D-5244-AC21-9A9F7AE0E2BE}" destId="{6407C18C-5AD9-BC44-94BF-0EF8971F1F21}" srcOrd="0" destOrd="2" presId="urn:microsoft.com/office/officeart/2005/8/layout/hProcess9"/>
    <dgm:cxn modelId="{294A589C-5F31-0741-B12E-39E8BF3CFAA1}" srcId="{E3A64D5A-03C0-0B45-BCB9-030CF796DCB3}" destId="{A755FCE8-F623-B84A-AA14-32EFAA48AA1A}" srcOrd="1" destOrd="0" parTransId="{3B515134-E4A5-484F-8756-FC38585EB5CA}" sibTransId="{C9774861-20C7-E64C-A6F9-CAE49296359B}"/>
    <dgm:cxn modelId="{8DA951A2-EA7A-424F-8DF7-E5170AFE25F8}" srcId="{E956ADCF-5BDB-924C-8583-A72726B64297}" destId="{E3A64D5A-03C0-0B45-BCB9-030CF796DCB3}" srcOrd="0" destOrd="0" parTransId="{BD8E4212-982E-2742-814C-DD20FB787D22}" sibTransId="{E20FE98B-73A0-FE43-8919-59CACC5DBE3C}"/>
    <dgm:cxn modelId="{F349A2EF-925E-AB41-AA95-8B7C5A3E3432}" type="presOf" srcId="{A6E987C2-4594-094B-88EA-B0CC4DF39884}" destId="{1A96DEAA-9687-FF4C-96E2-C69D4A36F4F1}" srcOrd="0" destOrd="1" presId="urn:microsoft.com/office/officeart/2005/8/layout/hProcess9"/>
    <dgm:cxn modelId="{3679EB33-46EA-984B-937B-8B915869C5DD}" srcId="{E3A64D5A-03C0-0B45-BCB9-030CF796DCB3}" destId="{F811F2A4-DDA6-DC47-8B85-5D6A32B20A24}" srcOrd="0" destOrd="0" parTransId="{F2077E14-6B52-2A4A-A6E2-6E52287D4812}" sibTransId="{BDDA224B-15C6-E745-BCB4-13B7762E0EC9}"/>
    <dgm:cxn modelId="{1AA4580A-E18C-8743-A983-DB73B08273BF}" type="presOf" srcId="{35839008-3496-124C-B8CC-6E150DA3B44D}" destId="{6407C18C-5AD9-BC44-94BF-0EF8971F1F21}" srcOrd="0" destOrd="1" presId="urn:microsoft.com/office/officeart/2005/8/layout/hProcess9"/>
    <dgm:cxn modelId="{858BAE28-5E8C-EE45-80A2-157BBC3A5715}" srcId="{E956ADCF-5BDB-924C-8583-A72726B64297}" destId="{BE58628B-5773-F94F-8A12-9C68BDD6BF6D}" srcOrd="1" destOrd="0" parTransId="{7B5DCC3E-D1FF-8C4A-8F70-EA613071E736}" sibTransId="{ECCBBF26-2AB5-4843-A2FF-0DE713D5679D}"/>
    <dgm:cxn modelId="{A3B92BCE-4FAE-0C4B-B5C4-711A90E8323F}" type="presOf" srcId="{AB466505-49FD-F74B-9C8A-6CF597CCC369}" destId="{6407C18C-5AD9-BC44-94BF-0EF8971F1F21}" srcOrd="0" destOrd="0" presId="urn:microsoft.com/office/officeart/2005/8/layout/hProcess9"/>
    <dgm:cxn modelId="{D0F2C881-59BC-EB44-A884-90FFE558ED13}" type="presOf" srcId="{62FF0BB5-18E2-7440-ABA6-C53A2D769750}" destId="{1A96DEAA-9687-FF4C-96E2-C69D4A36F4F1}" srcOrd="0" destOrd="0" presId="urn:microsoft.com/office/officeart/2005/8/layout/hProcess9"/>
    <dgm:cxn modelId="{9127AB77-E4A1-554C-A6AC-285EC2343E84}" type="presOf" srcId="{9043E34E-63F2-4E49-9902-EBEC459E6CB8}" destId="{6B76202E-665A-E140-8FA7-881B732EBD6B}" srcOrd="0" destOrd="1" presId="urn:microsoft.com/office/officeart/2005/8/layout/hProcess9"/>
    <dgm:cxn modelId="{FA79D157-D7E0-1549-9F5E-641344056C0C}" srcId="{E956ADCF-5BDB-924C-8583-A72726B64297}" destId="{62FF0BB5-18E2-7440-ABA6-C53A2D769750}" srcOrd="2" destOrd="0" parTransId="{E692F58A-4DB1-4544-BEE6-994970912777}" sibTransId="{C9991CC3-3C4F-974C-8959-81F45647765D}"/>
    <dgm:cxn modelId="{526D3592-C3C0-5844-B2C4-B866F4C869EF}" srcId="{BE58628B-5773-F94F-8A12-9C68BDD6BF6D}" destId="{9043E34E-63F2-4E49-9902-EBEC459E6CB8}" srcOrd="0" destOrd="0" parTransId="{CBC0F313-7B92-6A49-ACCF-C8FB49465F37}" sibTransId="{79ADB931-34D7-CF4C-9178-4C73B04258A3}"/>
    <dgm:cxn modelId="{0EE25927-2DF6-EE45-8606-2329E01D773A}" srcId="{62FF0BB5-18E2-7440-ABA6-C53A2D769750}" destId="{A6E987C2-4594-094B-88EA-B0CC4DF39884}" srcOrd="0" destOrd="0" parTransId="{7A9DCB80-DDF8-7443-9167-43AEB50FAC50}" sibTransId="{13C1DDDE-E00D-2044-AD60-B7DAE85F1EEA}"/>
    <dgm:cxn modelId="{558F55BA-443D-8F4E-85CE-9FFA860CA2AA}" type="presOf" srcId="{A5910ED2-E12D-C94C-9AA1-06E71A8F59A7}" destId="{1A96DEAA-9687-FF4C-96E2-C69D4A36F4F1}" srcOrd="0" destOrd="2" presId="urn:microsoft.com/office/officeart/2005/8/layout/hProcess9"/>
    <dgm:cxn modelId="{BCF65B64-9070-9446-AE1A-31963D19EC82}" type="presOf" srcId="{E956ADCF-5BDB-924C-8583-A72726B64297}" destId="{82716344-B708-C74E-B0E6-7330D0287336}" srcOrd="0" destOrd="0" presId="urn:microsoft.com/office/officeart/2005/8/layout/hProcess9"/>
    <dgm:cxn modelId="{A549DDD4-FB94-7C49-B84B-C591A8206240}" type="presOf" srcId="{6E831CD4-A4A2-2142-AD7D-F3E661155C83}" destId="{6B76202E-665A-E140-8FA7-881B732EBD6B}" srcOrd="0" destOrd="2" presId="urn:microsoft.com/office/officeart/2005/8/layout/hProcess9"/>
    <dgm:cxn modelId="{093C3097-C7E9-584C-A3C9-9D2262C85BD6}" srcId="{AB466505-49FD-F74B-9C8A-6CF597CCC369}" destId="{35839008-3496-124C-B8CC-6E150DA3B44D}" srcOrd="0" destOrd="0" parTransId="{CBB868ED-CCCF-1946-A0C7-FB07520FA37E}" sibTransId="{6D949658-7CB7-3849-8903-5F43A4775A38}"/>
    <dgm:cxn modelId="{10EDDD02-1A12-B34C-B742-31BC896D570C}" type="presOf" srcId="{A755FCE8-F623-B84A-AA14-32EFAA48AA1A}" destId="{FD9280F8-5B61-664F-BA88-A39685982ABA}" srcOrd="0" destOrd="2" presId="urn:microsoft.com/office/officeart/2005/8/layout/hProcess9"/>
    <dgm:cxn modelId="{CE80701C-DB56-A141-B364-FF0378D80BBB}" type="presOf" srcId="{E3A64D5A-03C0-0B45-BCB9-030CF796DCB3}" destId="{FD9280F8-5B61-664F-BA88-A39685982ABA}" srcOrd="0" destOrd="0" presId="urn:microsoft.com/office/officeart/2005/8/layout/hProcess9"/>
    <dgm:cxn modelId="{E1D39F9F-98F0-1B47-95B7-7ADB78A2B9BC}" type="presOf" srcId="{BE58628B-5773-F94F-8A12-9C68BDD6BF6D}" destId="{6B76202E-665A-E140-8FA7-881B732EBD6B}" srcOrd="0" destOrd="0" presId="urn:microsoft.com/office/officeart/2005/8/layout/hProcess9"/>
    <dgm:cxn modelId="{5EE994FD-6DB3-F247-9CE0-00B448C739D3}" type="presOf" srcId="{F811F2A4-DDA6-DC47-8B85-5D6A32B20A24}" destId="{FD9280F8-5B61-664F-BA88-A39685982ABA}" srcOrd="0" destOrd="1" presId="urn:microsoft.com/office/officeart/2005/8/layout/hProcess9"/>
    <dgm:cxn modelId="{569B12CE-3386-6047-A4F8-BCA9783D2C0A}" srcId="{62FF0BB5-18E2-7440-ABA6-C53A2D769750}" destId="{A5910ED2-E12D-C94C-9AA1-06E71A8F59A7}" srcOrd="1" destOrd="0" parTransId="{0B3B497C-8D7F-C248-B099-53DE1465CD76}" sibTransId="{57567E6A-E110-6A4E-8D47-AAB26F458ABB}"/>
    <dgm:cxn modelId="{DB1B5E62-1A11-E14C-8C2C-0AFC49A06D89}" srcId="{AB466505-49FD-F74B-9C8A-6CF597CCC369}" destId="{7B9AC225-1A8D-5244-AC21-9A9F7AE0E2BE}" srcOrd="1" destOrd="0" parTransId="{BE615B25-B2A6-7549-8605-4AED3E13A7BE}" sibTransId="{60CC3B7A-EE4B-E149-BF91-086317121972}"/>
    <dgm:cxn modelId="{72BAEFAC-E556-E744-B4CF-A2129E777FAE}" srcId="{E956ADCF-5BDB-924C-8583-A72726B64297}" destId="{AB466505-49FD-F74B-9C8A-6CF597CCC369}" srcOrd="3" destOrd="0" parTransId="{F5D3C512-4814-B547-B751-8D019C2AF09F}" sibTransId="{7A1EC316-A4D4-F041-9196-DE5F0485B43C}"/>
    <dgm:cxn modelId="{0256B546-A5F4-044B-AFEB-1A32D980D9E4}" type="presParOf" srcId="{82716344-B708-C74E-B0E6-7330D0287336}" destId="{8892F83B-0B9E-164A-9896-9A1EDD16C1E0}" srcOrd="0" destOrd="0" presId="urn:microsoft.com/office/officeart/2005/8/layout/hProcess9"/>
    <dgm:cxn modelId="{90E89419-6BC7-A14F-8BC2-E22A95C0F52F}" type="presParOf" srcId="{82716344-B708-C74E-B0E6-7330D0287336}" destId="{B1193AD8-7531-5341-AEA0-69786C7CA374}" srcOrd="1" destOrd="0" presId="urn:microsoft.com/office/officeart/2005/8/layout/hProcess9"/>
    <dgm:cxn modelId="{0F45EBFA-79AC-444C-9BD1-2A65EFD7C455}" type="presParOf" srcId="{B1193AD8-7531-5341-AEA0-69786C7CA374}" destId="{FD9280F8-5B61-664F-BA88-A39685982ABA}" srcOrd="0" destOrd="0" presId="urn:microsoft.com/office/officeart/2005/8/layout/hProcess9"/>
    <dgm:cxn modelId="{B3EAEC3A-A74C-464A-8073-3407C99068DC}" type="presParOf" srcId="{B1193AD8-7531-5341-AEA0-69786C7CA374}" destId="{5BA2C78C-633D-DF4B-9587-ECE1DC94D7BA}" srcOrd="1" destOrd="0" presId="urn:microsoft.com/office/officeart/2005/8/layout/hProcess9"/>
    <dgm:cxn modelId="{57E9AC2B-3CA8-F148-A87F-CF80335E93FE}" type="presParOf" srcId="{B1193AD8-7531-5341-AEA0-69786C7CA374}" destId="{6B76202E-665A-E140-8FA7-881B732EBD6B}" srcOrd="2" destOrd="0" presId="urn:microsoft.com/office/officeart/2005/8/layout/hProcess9"/>
    <dgm:cxn modelId="{2278D5DC-3917-F346-A52B-86F3C77996A0}" type="presParOf" srcId="{B1193AD8-7531-5341-AEA0-69786C7CA374}" destId="{96C4DD76-0092-A645-A068-B8B7191DC505}" srcOrd="3" destOrd="0" presId="urn:microsoft.com/office/officeart/2005/8/layout/hProcess9"/>
    <dgm:cxn modelId="{0DC22E24-9D0A-5A4F-9541-929C83D3F59C}" type="presParOf" srcId="{B1193AD8-7531-5341-AEA0-69786C7CA374}" destId="{1A96DEAA-9687-FF4C-96E2-C69D4A36F4F1}" srcOrd="4" destOrd="0" presId="urn:microsoft.com/office/officeart/2005/8/layout/hProcess9"/>
    <dgm:cxn modelId="{32C9F3A5-9B0F-8544-9112-8A7A24D2536E}" type="presParOf" srcId="{B1193AD8-7531-5341-AEA0-69786C7CA374}" destId="{1BB9D173-48C8-E444-9967-F924ABD67B29}" srcOrd="5" destOrd="0" presId="urn:microsoft.com/office/officeart/2005/8/layout/hProcess9"/>
    <dgm:cxn modelId="{61689806-93DE-BC4A-8D0B-EE72A82E65B6}" type="presParOf" srcId="{B1193AD8-7531-5341-AEA0-69786C7CA374}" destId="{6407C18C-5AD9-BC44-94BF-0EF8971F1F21}"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956ADCF-5BDB-924C-8583-A72726B64297}" type="doc">
      <dgm:prSet loTypeId="urn:microsoft.com/office/officeart/2005/8/layout/hProcess9" loCatId="" qsTypeId="urn:microsoft.com/office/officeart/2005/8/quickstyle/simple4" qsCatId="simple" csTypeId="urn:microsoft.com/office/officeart/2005/8/colors/accent0_1" csCatId="mainScheme" phldr="1"/>
      <dgm:spPr/>
    </dgm:pt>
    <dgm:pt modelId="{275E21D3-7919-4B40-BFD5-84B442619B11}">
      <dgm:prSet custT="1"/>
      <dgm:spPr/>
      <dgm:t>
        <a:bodyPr/>
        <a:lstStyle/>
        <a:p>
          <a:r>
            <a:rPr lang="it-IT" sz="1500" b="1" dirty="0"/>
            <a:t>Quale </a:t>
          </a:r>
          <a:r>
            <a:rPr lang="it-IT" sz="1500" b="1" dirty="0">
              <a:solidFill>
                <a:srgbClr val="800000"/>
              </a:solidFill>
            </a:rPr>
            <a:t>coordinamento interno </a:t>
          </a:r>
          <a:r>
            <a:rPr lang="it-IT" sz="1500" b="1" dirty="0"/>
            <a:t>è necessario al fine di unificare l’accesso?</a:t>
          </a:r>
        </a:p>
      </dgm:t>
    </dgm:pt>
    <dgm:pt modelId="{1B78562F-688C-BD4C-BC03-9E45DC44F391}" type="parTrans" cxnId="{AD724860-2A60-4145-84FE-4A2D2616D191}">
      <dgm:prSet/>
      <dgm:spPr/>
      <dgm:t>
        <a:bodyPr/>
        <a:lstStyle/>
        <a:p>
          <a:endParaRPr lang="it-IT" sz="1500" b="1"/>
        </a:p>
      </dgm:t>
    </dgm:pt>
    <dgm:pt modelId="{0D21D13B-1910-7949-8FAE-F1632904C9A6}" type="sibTrans" cxnId="{AD724860-2A60-4145-84FE-4A2D2616D191}">
      <dgm:prSet/>
      <dgm:spPr/>
      <dgm:t>
        <a:bodyPr/>
        <a:lstStyle/>
        <a:p>
          <a:endParaRPr lang="it-IT" sz="1500" b="1"/>
        </a:p>
      </dgm:t>
    </dgm:pt>
    <dgm:pt modelId="{A5910ED2-E12D-C94C-9AA1-06E71A8F59A7}">
      <dgm:prSet custT="1"/>
      <dgm:spPr/>
      <dgm:t>
        <a:bodyPr/>
        <a:lstStyle/>
        <a:p>
          <a:r>
            <a:rPr lang="it-IT" sz="1500" b="1" dirty="0"/>
            <a:t>SPORTELLO UNICO?</a:t>
          </a:r>
        </a:p>
      </dgm:t>
    </dgm:pt>
    <dgm:pt modelId="{0B3B497C-8D7F-C248-B099-53DE1465CD76}" type="parTrans" cxnId="{569B12CE-3386-6047-A4F8-BCA9783D2C0A}">
      <dgm:prSet/>
      <dgm:spPr/>
      <dgm:t>
        <a:bodyPr/>
        <a:lstStyle/>
        <a:p>
          <a:endParaRPr lang="it-IT" sz="1500"/>
        </a:p>
      </dgm:t>
    </dgm:pt>
    <dgm:pt modelId="{57567E6A-E110-6A4E-8D47-AAB26F458ABB}" type="sibTrans" cxnId="{569B12CE-3386-6047-A4F8-BCA9783D2C0A}">
      <dgm:prSet/>
      <dgm:spPr/>
      <dgm:t>
        <a:bodyPr/>
        <a:lstStyle/>
        <a:p>
          <a:endParaRPr lang="it-IT" sz="1500"/>
        </a:p>
      </dgm:t>
    </dgm:pt>
    <dgm:pt modelId="{FD2A2485-C792-9944-8F19-59FA2176177F}">
      <dgm:prSet custT="1"/>
      <dgm:spPr/>
      <dgm:t>
        <a:bodyPr/>
        <a:lstStyle/>
        <a:p>
          <a:r>
            <a:rPr lang="it-IT" sz="1500" b="1" dirty="0"/>
            <a:t>(richiede un’attività di scambio di informazioni attraverso specifici protocolli)</a:t>
          </a:r>
        </a:p>
      </dgm:t>
    </dgm:pt>
    <dgm:pt modelId="{0F36F336-5A1D-8446-8F9F-8B4FB281BE96}" type="parTrans" cxnId="{5F352177-4230-AC45-A7E4-DFBAD5B916E5}">
      <dgm:prSet/>
      <dgm:spPr/>
      <dgm:t>
        <a:bodyPr/>
        <a:lstStyle/>
        <a:p>
          <a:endParaRPr lang="it-IT" sz="1500"/>
        </a:p>
      </dgm:t>
    </dgm:pt>
    <dgm:pt modelId="{D512D90F-1348-C245-ABE2-DEACD55BD442}" type="sibTrans" cxnId="{5F352177-4230-AC45-A7E4-DFBAD5B916E5}">
      <dgm:prSet/>
      <dgm:spPr/>
      <dgm:t>
        <a:bodyPr/>
        <a:lstStyle/>
        <a:p>
          <a:endParaRPr lang="it-IT" sz="1500"/>
        </a:p>
      </dgm:t>
    </dgm:pt>
    <dgm:pt modelId="{C2B2C754-FC97-494A-890A-263A0AB9AE24}">
      <dgm:prSet custT="1"/>
      <dgm:spPr/>
      <dgm:t>
        <a:bodyPr/>
        <a:lstStyle/>
        <a:p>
          <a:r>
            <a:rPr lang="it-IT" sz="1500" b="1" dirty="0"/>
            <a:t>A quali informazioni, dati, documenti è possibile </a:t>
          </a:r>
          <a:r>
            <a:rPr lang="it-IT" sz="1500" b="1" dirty="0">
              <a:solidFill>
                <a:srgbClr val="800000"/>
              </a:solidFill>
            </a:rPr>
            <a:t>applicare preventivamente le cause di esclusione</a:t>
          </a:r>
          <a:r>
            <a:rPr lang="it-IT" sz="1500" b="1" dirty="0"/>
            <a:t>?</a:t>
          </a:r>
        </a:p>
      </dgm:t>
    </dgm:pt>
    <dgm:pt modelId="{8A0FB5DA-0769-E54D-A0C3-8A76C1B85216}" type="parTrans" cxnId="{9BB43304-4AC2-3245-A10C-B373D75A9767}">
      <dgm:prSet/>
      <dgm:spPr/>
      <dgm:t>
        <a:bodyPr/>
        <a:lstStyle/>
        <a:p>
          <a:endParaRPr lang="it-IT" sz="1500"/>
        </a:p>
      </dgm:t>
    </dgm:pt>
    <dgm:pt modelId="{DC5FB3FC-3AB0-1042-9A58-2459F8EC7A28}" type="sibTrans" cxnId="{9BB43304-4AC2-3245-A10C-B373D75A9767}">
      <dgm:prSet/>
      <dgm:spPr/>
      <dgm:t>
        <a:bodyPr/>
        <a:lstStyle/>
        <a:p>
          <a:endParaRPr lang="it-IT" sz="1500"/>
        </a:p>
      </dgm:t>
    </dgm:pt>
    <dgm:pt modelId="{556B77C0-415A-3141-AD31-4A0F101A9FB7}">
      <dgm:prSet custT="1"/>
      <dgm:spPr/>
      <dgm:t>
        <a:bodyPr/>
        <a:lstStyle/>
        <a:p>
          <a:r>
            <a:rPr lang="it-IT" sz="1500" b="1" dirty="0"/>
            <a:t>ESCLUSIONI?</a:t>
          </a:r>
        </a:p>
      </dgm:t>
    </dgm:pt>
    <dgm:pt modelId="{F2D07D08-6C37-8C40-B822-D895120BE373}" type="parTrans" cxnId="{BE2127AA-C598-934C-908F-155516F30AFE}">
      <dgm:prSet/>
      <dgm:spPr/>
      <dgm:t>
        <a:bodyPr/>
        <a:lstStyle/>
        <a:p>
          <a:endParaRPr lang="it-IT" sz="1500"/>
        </a:p>
      </dgm:t>
    </dgm:pt>
    <dgm:pt modelId="{EB55D40B-34EF-0146-B58F-881F8FCABC9F}" type="sibTrans" cxnId="{BE2127AA-C598-934C-908F-155516F30AFE}">
      <dgm:prSet/>
      <dgm:spPr/>
      <dgm:t>
        <a:bodyPr/>
        <a:lstStyle/>
        <a:p>
          <a:endParaRPr lang="it-IT" sz="1500"/>
        </a:p>
      </dgm:t>
    </dgm:pt>
    <dgm:pt modelId="{AD63EBA5-2F84-FB41-A6BF-601882CBB576}">
      <dgm:prSet custT="1"/>
      <dgm:spPr/>
      <dgm:t>
        <a:bodyPr/>
        <a:lstStyle/>
        <a:p>
          <a:r>
            <a:rPr lang="it-IT" sz="1500" b="1" dirty="0"/>
            <a:t>(richiede una approfondita analisi normativa, nonché l’attesa delle Linee Guida ANAC)</a:t>
          </a:r>
        </a:p>
      </dgm:t>
    </dgm:pt>
    <dgm:pt modelId="{60DAE02F-BC6D-3340-B258-CE0F8803B4ED}" type="parTrans" cxnId="{5B06E188-228F-0A48-8469-9F36B67CB4E3}">
      <dgm:prSet/>
      <dgm:spPr/>
      <dgm:t>
        <a:bodyPr/>
        <a:lstStyle/>
        <a:p>
          <a:endParaRPr lang="it-IT" sz="1500"/>
        </a:p>
      </dgm:t>
    </dgm:pt>
    <dgm:pt modelId="{D71FD6A2-2516-564B-AFF1-1020FBB5AE69}" type="sibTrans" cxnId="{5B06E188-228F-0A48-8469-9F36B67CB4E3}">
      <dgm:prSet/>
      <dgm:spPr/>
      <dgm:t>
        <a:bodyPr/>
        <a:lstStyle/>
        <a:p>
          <a:endParaRPr lang="it-IT" sz="1500"/>
        </a:p>
      </dgm:t>
    </dgm:pt>
    <dgm:pt modelId="{BEFFD6C5-67C5-154C-A63D-8CEA4BFA810F}">
      <dgm:prSet custT="1"/>
      <dgm:spPr/>
      <dgm:t>
        <a:bodyPr/>
        <a:lstStyle/>
        <a:p>
          <a:r>
            <a:rPr lang="it-IT" sz="1500" b="1" dirty="0"/>
            <a:t>Quando rispetto ad alcune informazioni, dati e documenti sono state avviate molteplici istanze di accesso (ad es. anche solo più di una), si prevede una </a:t>
          </a:r>
          <a:r>
            <a:rPr lang="it-IT" sz="1500" b="1" dirty="0">
              <a:solidFill>
                <a:srgbClr val="800000"/>
              </a:solidFill>
            </a:rPr>
            <a:t>pubblicazione</a:t>
          </a:r>
          <a:r>
            <a:rPr lang="it-IT" sz="1500" b="1" dirty="0"/>
            <a:t> all’interno della sezione “DATI ULTERIORI” di Amministrazione Trasparente </a:t>
          </a:r>
        </a:p>
      </dgm:t>
    </dgm:pt>
    <dgm:pt modelId="{006FAB15-9BEF-5E4F-A369-AB4AA3B1B1DE}" type="parTrans" cxnId="{AC8FBD02-994F-3D41-8F93-59A4D3351D44}">
      <dgm:prSet/>
      <dgm:spPr/>
      <dgm:t>
        <a:bodyPr/>
        <a:lstStyle/>
        <a:p>
          <a:endParaRPr lang="it-IT" sz="1500"/>
        </a:p>
      </dgm:t>
    </dgm:pt>
    <dgm:pt modelId="{1710E9AC-98EE-5D46-9DA0-4C7DADFB82B9}" type="sibTrans" cxnId="{AC8FBD02-994F-3D41-8F93-59A4D3351D44}">
      <dgm:prSet/>
      <dgm:spPr/>
      <dgm:t>
        <a:bodyPr/>
        <a:lstStyle/>
        <a:p>
          <a:endParaRPr lang="it-IT" sz="1500"/>
        </a:p>
      </dgm:t>
    </dgm:pt>
    <dgm:pt modelId="{62B18363-6985-9041-B222-B777B7AEB814}">
      <dgm:prSet custT="1"/>
      <dgm:spPr/>
      <dgm:t>
        <a:bodyPr/>
        <a:lstStyle/>
        <a:p>
          <a:r>
            <a:rPr lang="it-IT" sz="1500" b="1" dirty="0"/>
            <a:t>QUANDO PUBBLICARE PRO-ATTIVAMENTE?</a:t>
          </a:r>
        </a:p>
      </dgm:t>
    </dgm:pt>
    <dgm:pt modelId="{86025AAA-976E-E749-BDEA-DDA2A9F65A8C}" type="parTrans" cxnId="{58FA0313-4D85-AB40-8095-F9A6EAC3FD2A}">
      <dgm:prSet/>
      <dgm:spPr/>
      <dgm:t>
        <a:bodyPr/>
        <a:lstStyle/>
        <a:p>
          <a:endParaRPr lang="it-IT" sz="1500"/>
        </a:p>
      </dgm:t>
    </dgm:pt>
    <dgm:pt modelId="{D264E6D7-6413-B940-B460-B5CC9B7F00E2}" type="sibTrans" cxnId="{58FA0313-4D85-AB40-8095-F9A6EAC3FD2A}">
      <dgm:prSet/>
      <dgm:spPr/>
      <dgm:t>
        <a:bodyPr/>
        <a:lstStyle/>
        <a:p>
          <a:endParaRPr lang="it-IT" sz="1500"/>
        </a:p>
      </dgm:t>
    </dgm:pt>
    <dgm:pt modelId="{12569893-0833-EB4E-9DA9-5A69EA065053}">
      <dgm:prSet custT="1"/>
      <dgm:spPr/>
      <dgm:t>
        <a:bodyPr/>
        <a:lstStyle/>
        <a:p>
          <a:r>
            <a:rPr lang="it-IT" sz="1500" b="1" dirty="0"/>
            <a:t>Per alcune informazioni, dati e documenti si può prevedere che, vista la particolare rilevanza che assumono in termini di potenziale vantaggio/svantaggio informativo, a seguito di un’istanza di accesso si debba provvedere ad una </a:t>
          </a:r>
          <a:r>
            <a:rPr lang="it-IT" sz="1500" b="1" dirty="0">
              <a:solidFill>
                <a:srgbClr val="800000"/>
              </a:solidFill>
            </a:rPr>
            <a:t>puntuale pubblicazione</a:t>
          </a:r>
          <a:r>
            <a:rPr lang="it-IT" sz="1500" b="1" dirty="0"/>
            <a:t> nella sezione Amministrazione Trasparente</a:t>
          </a:r>
        </a:p>
      </dgm:t>
    </dgm:pt>
    <dgm:pt modelId="{E45BAB69-F609-8A44-B024-DC792220BA07}" type="parTrans" cxnId="{CCAE7498-F3B4-AF4C-8A47-259B026626F3}">
      <dgm:prSet/>
      <dgm:spPr/>
      <dgm:t>
        <a:bodyPr/>
        <a:lstStyle/>
        <a:p>
          <a:endParaRPr lang="it-IT" sz="1500"/>
        </a:p>
      </dgm:t>
    </dgm:pt>
    <dgm:pt modelId="{DD7E5106-9DD5-5343-B626-9E2B3499B3B8}" type="sibTrans" cxnId="{CCAE7498-F3B4-AF4C-8A47-259B026626F3}">
      <dgm:prSet/>
      <dgm:spPr/>
      <dgm:t>
        <a:bodyPr/>
        <a:lstStyle/>
        <a:p>
          <a:endParaRPr lang="it-IT" sz="1500"/>
        </a:p>
      </dgm:t>
    </dgm:pt>
    <dgm:pt modelId="{F4AD6FE6-6099-8343-A46A-F65FE505F24E}">
      <dgm:prSet custT="1"/>
      <dgm:spPr/>
      <dgm:t>
        <a:bodyPr/>
        <a:lstStyle/>
        <a:p>
          <a:r>
            <a:rPr lang="it-IT" sz="1500" b="1" dirty="0"/>
            <a:t>PUBBLICARE PER GARANTIRE EQUIDISTANZA DAGLI INTERESSI</a:t>
          </a:r>
        </a:p>
      </dgm:t>
    </dgm:pt>
    <dgm:pt modelId="{E57BEFA3-F409-CF4C-9171-CFD1FC3816A5}" type="parTrans" cxnId="{AD1066FF-214C-8C47-8051-C3E307040854}">
      <dgm:prSet/>
      <dgm:spPr/>
      <dgm:t>
        <a:bodyPr/>
        <a:lstStyle/>
        <a:p>
          <a:endParaRPr lang="it-IT" sz="1500"/>
        </a:p>
      </dgm:t>
    </dgm:pt>
    <dgm:pt modelId="{5216B0CA-1890-4E46-B5F2-6E83B69756DA}" type="sibTrans" cxnId="{AD1066FF-214C-8C47-8051-C3E307040854}">
      <dgm:prSet/>
      <dgm:spPr/>
      <dgm:t>
        <a:bodyPr/>
        <a:lstStyle/>
        <a:p>
          <a:endParaRPr lang="it-IT" sz="1500"/>
        </a:p>
      </dgm:t>
    </dgm:pt>
    <dgm:pt modelId="{82716344-B708-C74E-B0E6-7330D0287336}" type="pres">
      <dgm:prSet presAssocID="{E956ADCF-5BDB-924C-8583-A72726B64297}" presName="CompostProcess" presStyleCnt="0">
        <dgm:presLayoutVars>
          <dgm:dir/>
          <dgm:resizeHandles val="exact"/>
        </dgm:presLayoutVars>
      </dgm:prSet>
      <dgm:spPr/>
    </dgm:pt>
    <dgm:pt modelId="{8892F83B-0B9E-164A-9896-9A1EDD16C1E0}" type="pres">
      <dgm:prSet presAssocID="{E956ADCF-5BDB-924C-8583-A72726B64297}" presName="arrow" presStyleLbl="bgShp" presStyleIdx="0" presStyleCnt="1"/>
      <dgm:spPr/>
    </dgm:pt>
    <dgm:pt modelId="{B1193AD8-7531-5341-AEA0-69786C7CA374}" type="pres">
      <dgm:prSet presAssocID="{E956ADCF-5BDB-924C-8583-A72726B64297}" presName="linearProcess" presStyleCnt="0"/>
      <dgm:spPr/>
    </dgm:pt>
    <dgm:pt modelId="{6D425E6E-38CC-1747-83B5-AF30865C0E31}" type="pres">
      <dgm:prSet presAssocID="{556B77C0-415A-3141-AD31-4A0F101A9FB7}" presName="textNode" presStyleLbl="node1" presStyleIdx="0" presStyleCnt="4" custScaleX="112967" custScaleY="177037">
        <dgm:presLayoutVars>
          <dgm:bulletEnabled val="1"/>
        </dgm:presLayoutVars>
      </dgm:prSet>
      <dgm:spPr/>
    </dgm:pt>
    <dgm:pt modelId="{9D029848-965F-3742-B7FB-2F127809FD09}" type="pres">
      <dgm:prSet presAssocID="{EB55D40B-34EF-0146-B58F-881F8FCABC9F}" presName="sibTrans" presStyleCnt="0"/>
      <dgm:spPr/>
    </dgm:pt>
    <dgm:pt modelId="{76FE324D-E010-1A48-BF54-05C5EC82A0D4}" type="pres">
      <dgm:prSet presAssocID="{62B18363-6985-9041-B222-B777B7AEB814}" presName="textNode" presStyleLbl="node1" presStyleIdx="1" presStyleCnt="4" custScaleX="151395" custScaleY="171842">
        <dgm:presLayoutVars>
          <dgm:bulletEnabled val="1"/>
        </dgm:presLayoutVars>
      </dgm:prSet>
      <dgm:spPr/>
    </dgm:pt>
    <dgm:pt modelId="{092AA226-80C3-E54B-92EB-3C378057C924}" type="pres">
      <dgm:prSet presAssocID="{D264E6D7-6413-B940-B460-B5CC9B7F00E2}" presName="sibTrans" presStyleCnt="0"/>
      <dgm:spPr/>
    </dgm:pt>
    <dgm:pt modelId="{1BD766AD-8383-E64A-AFB9-2F3CF5FDF85E}" type="pres">
      <dgm:prSet presAssocID="{F4AD6FE6-6099-8343-A46A-F65FE505F24E}" presName="textNode" presStyleLbl="node1" presStyleIdx="2" presStyleCnt="4" custScaleX="174483" custScaleY="203504">
        <dgm:presLayoutVars>
          <dgm:bulletEnabled val="1"/>
        </dgm:presLayoutVars>
      </dgm:prSet>
      <dgm:spPr/>
    </dgm:pt>
    <dgm:pt modelId="{53F83CF9-94A2-2546-9440-9F486EA7376F}" type="pres">
      <dgm:prSet presAssocID="{5216B0CA-1890-4E46-B5F2-6E83B69756DA}" presName="sibTrans" presStyleCnt="0"/>
      <dgm:spPr/>
    </dgm:pt>
    <dgm:pt modelId="{E9A277F4-74E3-1D46-A551-A663527E73F0}" type="pres">
      <dgm:prSet presAssocID="{A5910ED2-E12D-C94C-9AA1-06E71A8F59A7}" presName="textNode" presStyleLbl="node1" presStyleIdx="3" presStyleCnt="4" custScaleX="109355" custScaleY="167975">
        <dgm:presLayoutVars>
          <dgm:bulletEnabled val="1"/>
        </dgm:presLayoutVars>
      </dgm:prSet>
      <dgm:spPr/>
    </dgm:pt>
  </dgm:ptLst>
  <dgm:cxnLst>
    <dgm:cxn modelId="{5D03CCEF-FC0F-7342-B613-B0DB127C0998}" type="presOf" srcId="{556B77C0-415A-3141-AD31-4A0F101A9FB7}" destId="{6D425E6E-38CC-1747-83B5-AF30865C0E31}" srcOrd="0" destOrd="0" presId="urn:microsoft.com/office/officeart/2005/8/layout/hProcess9"/>
    <dgm:cxn modelId="{CB80CDEB-C146-BF43-8906-8F7D9900923F}" type="presOf" srcId="{BEFFD6C5-67C5-154C-A63D-8CEA4BFA810F}" destId="{76FE324D-E010-1A48-BF54-05C5EC82A0D4}" srcOrd="0" destOrd="1" presId="urn:microsoft.com/office/officeart/2005/8/layout/hProcess9"/>
    <dgm:cxn modelId="{E37D834C-C6C2-894E-AB04-C1D9AC3CCBB3}" type="presOf" srcId="{FD2A2485-C792-9944-8F19-59FA2176177F}" destId="{E9A277F4-74E3-1D46-A551-A663527E73F0}" srcOrd="0" destOrd="2" presId="urn:microsoft.com/office/officeart/2005/8/layout/hProcess9"/>
    <dgm:cxn modelId="{AC3CAE47-B677-C74A-92F9-FBEF41E8270E}" type="presOf" srcId="{12569893-0833-EB4E-9DA9-5A69EA065053}" destId="{1BD766AD-8383-E64A-AFB9-2F3CF5FDF85E}" srcOrd="0" destOrd="1" presId="urn:microsoft.com/office/officeart/2005/8/layout/hProcess9"/>
    <dgm:cxn modelId="{58FA0313-4D85-AB40-8095-F9A6EAC3FD2A}" srcId="{E956ADCF-5BDB-924C-8583-A72726B64297}" destId="{62B18363-6985-9041-B222-B777B7AEB814}" srcOrd="1" destOrd="0" parTransId="{86025AAA-976E-E749-BDEA-DDA2A9F65A8C}" sibTransId="{D264E6D7-6413-B940-B460-B5CC9B7F00E2}"/>
    <dgm:cxn modelId="{AD724860-2A60-4145-84FE-4A2D2616D191}" srcId="{A5910ED2-E12D-C94C-9AA1-06E71A8F59A7}" destId="{275E21D3-7919-4B40-BFD5-84B442619B11}" srcOrd="0" destOrd="0" parTransId="{1B78562F-688C-BD4C-BC03-9E45DC44F391}" sibTransId="{0D21D13B-1910-7949-8FAE-F1632904C9A6}"/>
    <dgm:cxn modelId="{5B06E188-228F-0A48-8469-9F36B67CB4E3}" srcId="{556B77C0-415A-3141-AD31-4A0F101A9FB7}" destId="{AD63EBA5-2F84-FB41-A6BF-601882CBB576}" srcOrd="1" destOrd="0" parTransId="{60DAE02F-BC6D-3340-B258-CE0F8803B4ED}" sibTransId="{D71FD6A2-2516-564B-AFF1-1020FBB5AE69}"/>
    <dgm:cxn modelId="{F2AFB4EC-2D81-774A-ADC4-FE5CD9B4E84A}" type="presOf" srcId="{275E21D3-7919-4B40-BFD5-84B442619B11}" destId="{E9A277F4-74E3-1D46-A551-A663527E73F0}" srcOrd="0" destOrd="1" presId="urn:microsoft.com/office/officeart/2005/8/layout/hProcess9"/>
    <dgm:cxn modelId="{569B12CE-3386-6047-A4F8-BCA9783D2C0A}" srcId="{E956ADCF-5BDB-924C-8583-A72726B64297}" destId="{A5910ED2-E12D-C94C-9AA1-06E71A8F59A7}" srcOrd="3" destOrd="0" parTransId="{0B3B497C-8D7F-C248-B099-53DE1465CD76}" sibTransId="{57567E6A-E110-6A4E-8D47-AAB26F458ABB}"/>
    <dgm:cxn modelId="{CCAE7498-F3B4-AF4C-8A47-259B026626F3}" srcId="{F4AD6FE6-6099-8343-A46A-F65FE505F24E}" destId="{12569893-0833-EB4E-9DA9-5A69EA065053}" srcOrd="0" destOrd="0" parTransId="{E45BAB69-F609-8A44-B024-DC792220BA07}" sibTransId="{DD7E5106-9DD5-5343-B626-9E2B3499B3B8}"/>
    <dgm:cxn modelId="{AD1066FF-214C-8C47-8051-C3E307040854}" srcId="{E956ADCF-5BDB-924C-8583-A72726B64297}" destId="{F4AD6FE6-6099-8343-A46A-F65FE505F24E}" srcOrd="2" destOrd="0" parTransId="{E57BEFA3-F409-CF4C-9171-CFD1FC3816A5}" sibTransId="{5216B0CA-1890-4E46-B5F2-6E83B69756DA}"/>
    <dgm:cxn modelId="{5F352177-4230-AC45-A7E4-DFBAD5B916E5}" srcId="{A5910ED2-E12D-C94C-9AA1-06E71A8F59A7}" destId="{FD2A2485-C792-9944-8F19-59FA2176177F}" srcOrd="1" destOrd="0" parTransId="{0F36F336-5A1D-8446-8F9F-8B4FB281BE96}" sibTransId="{D512D90F-1348-C245-ABE2-DEACD55BD442}"/>
    <dgm:cxn modelId="{470498BE-E40A-B04D-B088-B599F09A8FEB}" type="presOf" srcId="{F4AD6FE6-6099-8343-A46A-F65FE505F24E}" destId="{1BD766AD-8383-E64A-AFB9-2F3CF5FDF85E}" srcOrd="0" destOrd="0" presId="urn:microsoft.com/office/officeart/2005/8/layout/hProcess9"/>
    <dgm:cxn modelId="{AC8FBD02-994F-3D41-8F93-59A4D3351D44}" srcId="{62B18363-6985-9041-B222-B777B7AEB814}" destId="{BEFFD6C5-67C5-154C-A63D-8CEA4BFA810F}" srcOrd="0" destOrd="0" parTransId="{006FAB15-9BEF-5E4F-A369-AB4AA3B1B1DE}" sibTransId="{1710E9AC-98EE-5D46-9DA0-4C7DADFB82B9}"/>
    <dgm:cxn modelId="{9066992B-4DA5-3A44-8BA9-A08A8B6C8894}" type="presOf" srcId="{C2B2C754-FC97-494A-890A-263A0AB9AE24}" destId="{6D425E6E-38CC-1747-83B5-AF30865C0E31}" srcOrd="0" destOrd="1" presId="urn:microsoft.com/office/officeart/2005/8/layout/hProcess9"/>
    <dgm:cxn modelId="{5EB3AB67-A87B-F644-A64D-42E11042E4C8}" type="presOf" srcId="{A5910ED2-E12D-C94C-9AA1-06E71A8F59A7}" destId="{E9A277F4-74E3-1D46-A551-A663527E73F0}" srcOrd="0" destOrd="0" presId="urn:microsoft.com/office/officeart/2005/8/layout/hProcess9"/>
    <dgm:cxn modelId="{9BB43304-4AC2-3245-A10C-B373D75A9767}" srcId="{556B77C0-415A-3141-AD31-4A0F101A9FB7}" destId="{C2B2C754-FC97-494A-890A-263A0AB9AE24}" srcOrd="0" destOrd="0" parTransId="{8A0FB5DA-0769-E54D-A0C3-8A76C1B85216}" sibTransId="{DC5FB3FC-3AB0-1042-9A58-2459F8EC7A28}"/>
    <dgm:cxn modelId="{93792645-07BB-0E45-8C5A-81F8834C9E18}" type="presOf" srcId="{AD63EBA5-2F84-FB41-A6BF-601882CBB576}" destId="{6D425E6E-38CC-1747-83B5-AF30865C0E31}" srcOrd="0" destOrd="2" presId="urn:microsoft.com/office/officeart/2005/8/layout/hProcess9"/>
    <dgm:cxn modelId="{C083C79C-E0F0-2547-8117-9B3586DBA6F1}" type="presOf" srcId="{62B18363-6985-9041-B222-B777B7AEB814}" destId="{76FE324D-E010-1A48-BF54-05C5EC82A0D4}" srcOrd="0" destOrd="0" presId="urn:microsoft.com/office/officeart/2005/8/layout/hProcess9"/>
    <dgm:cxn modelId="{BE2127AA-C598-934C-908F-155516F30AFE}" srcId="{E956ADCF-5BDB-924C-8583-A72726B64297}" destId="{556B77C0-415A-3141-AD31-4A0F101A9FB7}" srcOrd="0" destOrd="0" parTransId="{F2D07D08-6C37-8C40-B822-D895120BE373}" sibTransId="{EB55D40B-34EF-0146-B58F-881F8FCABC9F}"/>
    <dgm:cxn modelId="{5A8771BE-B177-3C4D-9724-9DA7A7E24379}" type="presOf" srcId="{E956ADCF-5BDB-924C-8583-A72726B64297}" destId="{82716344-B708-C74E-B0E6-7330D0287336}" srcOrd="0" destOrd="0" presId="urn:microsoft.com/office/officeart/2005/8/layout/hProcess9"/>
    <dgm:cxn modelId="{6F48D618-BB0C-7942-9AA3-28FC8CC634BE}" type="presParOf" srcId="{82716344-B708-C74E-B0E6-7330D0287336}" destId="{8892F83B-0B9E-164A-9896-9A1EDD16C1E0}" srcOrd="0" destOrd="0" presId="urn:microsoft.com/office/officeart/2005/8/layout/hProcess9"/>
    <dgm:cxn modelId="{D02BAB47-8C84-4A4C-ACD3-D4FFDBF3223A}" type="presParOf" srcId="{82716344-B708-C74E-B0E6-7330D0287336}" destId="{B1193AD8-7531-5341-AEA0-69786C7CA374}" srcOrd="1" destOrd="0" presId="urn:microsoft.com/office/officeart/2005/8/layout/hProcess9"/>
    <dgm:cxn modelId="{85826057-21EF-6143-96B6-03B843E3C8CA}" type="presParOf" srcId="{B1193AD8-7531-5341-AEA0-69786C7CA374}" destId="{6D425E6E-38CC-1747-83B5-AF30865C0E31}" srcOrd="0" destOrd="0" presId="urn:microsoft.com/office/officeart/2005/8/layout/hProcess9"/>
    <dgm:cxn modelId="{D72B0035-79BA-7B4B-8788-0580A4827928}" type="presParOf" srcId="{B1193AD8-7531-5341-AEA0-69786C7CA374}" destId="{9D029848-965F-3742-B7FB-2F127809FD09}" srcOrd="1" destOrd="0" presId="urn:microsoft.com/office/officeart/2005/8/layout/hProcess9"/>
    <dgm:cxn modelId="{95EF8109-168F-FE4F-B0E2-DCCD2259C7B8}" type="presParOf" srcId="{B1193AD8-7531-5341-AEA0-69786C7CA374}" destId="{76FE324D-E010-1A48-BF54-05C5EC82A0D4}" srcOrd="2" destOrd="0" presId="urn:microsoft.com/office/officeart/2005/8/layout/hProcess9"/>
    <dgm:cxn modelId="{F1F847C1-1611-7744-A2D2-D04CF2D3FC19}" type="presParOf" srcId="{B1193AD8-7531-5341-AEA0-69786C7CA374}" destId="{092AA226-80C3-E54B-92EB-3C378057C924}" srcOrd="3" destOrd="0" presId="urn:microsoft.com/office/officeart/2005/8/layout/hProcess9"/>
    <dgm:cxn modelId="{7F42AE17-BC41-714A-9E84-7D035AABFF13}" type="presParOf" srcId="{B1193AD8-7531-5341-AEA0-69786C7CA374}" destId="{1BD766AD-8383-E64A-AFB9-2F3CF5FDF85E}" srcOrd="4" destOrd="0" presId="urn:microsoft.com/office/officeart/2005/8/layout/hProcess9"/>
    <dgm:cxn modelId="{1EDC58D0-A898-8643-9DA6-F311559A39CB}" type="presParOf" srcId="{B1193AD8-7531-5341-AEA0-69786C7CA374}" destId="{53F83CF9-94A2-2546-9440-9F486EA7376F}" srcOrd="5" destOrd="0" presId="urn:microsoft.com/office/officeart/2005/8/layout/hProcess9"/>
    <dgm:cxn modelId="{68357F3B-4EE1-1D4E-92C2-650B09ED10A7}" type="presParOf" srcId="{B1193AD8-7531-5341-AEA0-69786C7CA374}" destId="{E9A277F4-74E3-1D46-A551-A663527E73F0}"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7B3A92B-A701-7644-A659-057B61A3685D}" type="doc">
      <dgm:prSet loTypeId="urn:microsoft.com/office/officeart/2005/8/layout/list1" loCatId="" qsTypeId="urn:microsoft.com/office/officeart/2005/8/quickstyle/simple4" qsCatId="simple" csTypeId="urn:microsoft.com/office/officeart/2005/8/colors/accent1_2" csCatId="accent1" phldr="1"/>
      <dgm:spPr/>
      <dgm:t>
        <a:bodyPr/>
        <a:lstStyle/>
        <a:p>
          <a:endParaRPr lang="it-IT"/>
        </a:p>
      </dgm:t>
    </dgm:pt>
    <dgm:pt modelId="{53D344D0-2342-6A4B-BF86-A320D2C3F28F}">
      <dgm:prSet phldrT="[Text]" custT="1"/>
      <dgm:spPr/>
      <dgm:t>
        <a:bodyPr/>
        <a:lstStyle/>
        <a:p>
          <a:r>
            <a:rPr lang="it-IT" sz="1400" b="1" noProof="0"/>
            <a:t>una sezione dedicata alla disciplina dell’accesso documentale; </a:t>
          </a:r>
        </a:p>
      </dgm:t>
    </dgm:pt>
    <dgm:pt modelId="{2D920846-BB1A-984A-ACD2-45E0D1CD1FB5}" type="parTrans" cxnId="{AF353F6C-E1BC-7A4C-B184-EB241378BE7C}">
      <dgm:prSet/>
      <dgm:spPr/>
      <dgm:t>
        <a:bodyPr/>
        <a:lstStyle/>
        <a:p>
          <a:endParaRPr lang="it-IT" sz="1400" b="1" noProof="0"/>
        </a:p>
      </dgm:t>
    </dgm:pt>
    <dgm:pt modelId="{CA88346D-7C97-0B46-98C3-0B665F657663}" type="sibTrans" cxnId="{AF353F6C-E1BC-7A4C-B184-EB241378BE7C}">
      <dgm:prSet/>
      <dgm:spPr/>
      <dgm:t>
        <a:bodyPr/>
        <a:lstStyle/>
        <a:p>
          <a:endParaRPr lang="it-IT" sz="1400" b="1" noProof="0"/>
        </a:p>
      </dgm:t>
    </dgm:pt>
    <dgm:pt modelId="{4FA59DEA-31C2-0544-AAEF-EBE03E115C65}">
      <dgm:prSet custT="1"/>
      <dgm:spPr/>
      <dgm:t>
        <a:bodyPr/>
        <a:lstStyle/>
        <a:p>
          <a:r>
            <a:rPr lang="it-IT" sz="1400" b="1" noProof="0"/>
            <a:t>una seconda sezione dedicata alla disciplina dell’accesso civico (“semplice”) connesso agli obblighi di </a:t>
          </a:r>
        </a:p>
      </dgm:t>
    </dgm:pt>
    <dgm:pt modelId="{651D54DB-8AEE-9F4C-89F8-285C9CB0D495}" type="parTrans" cxnId="{289B1E1F-615A-824E-94EF-034C23FB5ED6}">
      <dgm:prSet/>
      <dgm:spPr/>
      <dgm:t>
        <a:bodyPr/>
        <a:lstStyle/>
        <a:p>
          <a:endParaRPr lang="it-IT" sz="1400" b="1" noProof="0"/>
        </a:p>
      </dgm:t>
    </dgm:pt>
    <dgm:pt modelId="{487B5651-7689-0044-BD19-18FE4453AF8A}" type="sibTrans" cxnId="{289B1E1F-615A-824E-94EF-034C23FB5ED6}">
      <dgm:prSet/>
      <dgm:spPr/>
      <dgm:t>
        <a:bodyPr/>
        <a:lstStyle/>
        <a:p>
          <a:endParaRPr lang="it-IT" sz="1400" b="1" noProof="0"/>
        </a:p>
      </dgm:t>
    </dgm:pt>
    <dgm:pt modelId="{9BD93966-77C0-B642-A835-73478013ED4E}">
      <dgm:prSet custT="1"/>
      <dgm:spPr/>
      <dgm:t>
        <a:bodyPr/>
        <a:lstStyle/>
        <a:p>
          <a:r>
            <a:rPr lang="it-IT" sz="1400" b="1" noProof="0"/>
            <a:t>pubblicazione di cui al d.lgs. n. 33; </a:t>
          </a:r>
        </a:p>
      </dgm:t>
    </dgm:pt>
    <dgm:pt modelId="{0C905BAC-2888-D64F-912F-9D3B5AAFF270}" type="parTrans" cxnId="{3EAEEDDE-7023-2B47-B14C-B37AC1CC005D}">
      <dgm:prSet/>
      <dgm:spPr/>
      <dgm:t>
        <a:bodyPr/>
        <a:lstStyle/>
        <a:p>
          <a:endParaRPr lang="it-IT" sz="1400" b="1" noProof="0"/>
        </a:p>
      </dgm:t>
    </dgm:pt>
    <dgm:pt modelId="{73982881-C06E-1B46-87AC-8F7CA60E9A95}" type="sibTrans" cxnId="{3EAEEDDE-7023-2B47-B14C-B37AC1CC005D}">
      <dgm:prSet/>
      <dgm:spPr/>
      <dgm:t>
        <a:bodyPr/>
        <a:lstStyle/>
        <a:p>
          <a:endParaRPr lang="it-IT" sz="1400" b="1" noProof="0"/>
        </a:p>
      </dgm:t>
    </dgm:pt>
    <dgm:pt modelId="{D907BB80-3CE7-474E-B267-297176515D71}">
      <dgm:prSet custT="1"/>
      <dgm:spPr/>
      <dgm:t>
        <a:bodyPr/>
        <a:lstStyle/>
        <a:p>
          <a:r>
            <a:rPr lang="it-IT" sz="1400" b="1" noProof="0"/>
            <a:t>una terza sezione dedicata alla disciplina dell’accesso generalizzato. Tale sezione dovrebbe: </a:t>
          </a:r>
        </a:p>
      </dgm:t>
    </dgm:pt>
    <dgm:pt modelId="{C077F234-E47A-894E-8885-05036BA3EF4C}" type="parTrans" cxnId="{10E57B95-3341-3A42-A968-7648A7078956}">
      <dgm:prSet/>
      <dgm:spPr/>
      <dgm:t>
        <a:bodyPr/>
        <a:lstStyle/>
        <a:p>
          <a:endParaRPr lang="it-IT" sz="1400" b="1" noProof="0"/>
        </a:p>
      </dgm:t>
    </dgm:pt>
    <dgm:pt modelId="{E711EFE1-A7ED-8547-8021-33D2099A66B2}" type="sibTrans" cxnId="{10E57B95-3341-3A42-A968-7648A7078956}">
      <dgm:prSet/>
      <dgm:spPr/>
      <dgm:t>
        <a:bodyPr/>
        <a:lstStyle/>
        <a:p>
          <a:endParaRPr lang="it-IT" sz="1400" b="1" noProof="0"/>
        </a:p>
      </dgm:t>
    </dgm:pt>
    <dgm:pt modelId="{D67290EC-3C2D-6146-85E2-1514B104F183}">
      <dgm:prSet custT="1"/>
      <dgm:spPr/>
      <dgm:t>
        <a:bodyPr/>
        <a:lstStyle/>
        <a:p>
          <a:r>
            <a:rPr lang="it-IT" sz="1400" b="1" noProof="0"/>
            <a:t>a) rinviare alle esclusioni di cui all’accesso 241, disposte in attuazione dei commi 1 e 2 dell’art. 24, dalla prima sezione; </a:t>
          </a:r>
        </a:p>
      </dgm:t>
    </dgm:pt>
    <dgm:pt modelId="{883B253E-7104-C946-83C6-27ED94CA5A3C}" type="parTrans" cxnId="{4BD5C646-C949-6F41-88B7-D29B43A3433B}">
      <dgm:prSet/>
      <dgm:spPr/>
      <dgm:t>
        <a:bodyPr/>
        <a:lstStyle/>
        <a:p>
          <a:endParaRPr lang="it-IT" sz="1400" b="1" noProof="0"/>
        </a:p>
      </dgm:t>
    </dgm:pt>
    <dgm:pt modelId="{2FAD86E5-0DF7-254C-B2E2-B2B3120D3AC7}" type="sibTrans" cxnId="{4BD5C646-C949-6F41-88B7-D29B43A3433B}">
      <dgm:prSet/>
      <dgm:spPr/>
      <dgm:t>
        <a:bodyPr/>
        <a:lstStyle/>
        <a:p>
          <a:endParaRPr lang="it-IT" sz="1400" b="1" noProof="0"/>
        </a:p>
      </dgm:t>
    </dgm:pt>
    <dgm:pt modelId="{7110EF1E-2189-8A47-AFF7-EA899F52E618}">
      <dgm:prSet custT="1"/>
      <dgm:spPr/>
      <dgm:t>
        <a:bodyPr/>
        <a:lstStyle/>
        <a:p>
          <a:r>
            <a:rPr lang="it-IT" sz="1400" b="1" noProof="0" dirty="0"/>
            <a:t>b) Provvedere a individuare gli uffici competenti a decidere sulle richieste di accesso generalizzato; </a:t>
          </a:r>
        </a:p>
      </dgm:t>
    </dgm:pt>
    <dgm:pt modelId="{455207B7-C654-4241-B714-94AD346ABDFC}" type="parTrans" cxnId="{19297B0B-C988-E74B-BD90-E08A7FBD0D5F}">
      <dgm:prSet/>
      <dgm:spPr/>
      <dgm:t>
        <a:bodyPr/>
        <a:lstStyle/>
        <a:p>
          <a:endParaRPr lang="it-IT" sz="1400" b="1" noProof="0"/>
        </a:p>
      </dgm:t>
    </dgm:pt>
    <dgm:pt modelId="{7C616D00-0BC9-8D42-BFC8-B6E5C73AB90E}" type="sibTrans" cxnId="{19297B0B-C988-E74B-BD90-E08A7FBD0D5F}">
      <dgm:prSet/>
      <dgm:spPr/>
      <dgm:t>
        <a:bodyPr/>
        <a:lstStyle/>
        <a:p>
          <a:endParaRPr lang="it-IT" sz="1400" b="1" noProof="0"/>
        </a:p>
      </dgm:t>
    </dgm:pt>
    <dgm:pt modelId="{379779FD-5C1E-0C4F-861E-A22B6E4BDB59}">
      <dgm:prSet custT="1"/>
      <dgm:spPr/>
      <dgm:t>
        <a:bodyPr/>
        <a:lstStyle/>
        <a:p>
          <a:r>
            <a:rPr lang="it-IT" sz="1400" b="1" noProof="0" dirty="0"/>
            <a:t>c) provvedere a disciplinare la procedura per la valutazione caso per caso delle richieste di accesso. </a:t>
          </a:r>
        </a:p>
      </dgm:t>
    </dgm:pt>
    <dgm:pt modelId="{C885176E-B8ED-F04A-ADA8-F70B0F6BCD89}" type="parTrans" cxnId="{3096EE44-581E-B143-92F0-8360816BD086}">
      <dgm:prSet/>
      <dgm:spPr/>
      <dgm:t>
        <a:bodyPr/>
        <a:lstStyle/>
        <a:p>
          <a:endParaRPr lang="it-IT" sz="1400" b="1" noProof="0"/>
        </a:p>
      </dgm:t>
    </dgm:pt>
    <dgm:pt modelId="{62D27394-841E-E249-B5CE-613FC8017F44}" type="sibTrans" cxnId="{3096EE44-581E-B143-92F0-8360816BD086}">
      <dgm:prSet/>
      <dgm:spPr/>
      <dgm:t>
        <a:bodyPr/>
        <a:lstStyle/>
        <a:p>
          <a:endParaRPr lang="it-IT" sz="1400" b="1" noProof="0"/>
        </a:p>
      </dgm:t>
    </dgm:pt>
    <dgm:pt modelId="{9DC36435-117C-9F4F-8CAF-D6EBECDA6227}" type="pres">
      <dgm:prSet presAssocID="{B7B3A92B-A701-7644-A659-057B61A3685D}" presName="linear" presStyleCnt="0">
        <dgm:presLayoutVars>
          <dgm:dir/>
          <dgm:animLvl val="lvl"/>
          <dgm:resizeHandles val="exact"/>
        </dgm:presLayoutVars>
      </dgm:prSet>
      <dgm:spPr/>
    </dgm:pt>
    <dgm:pt modelId="{06B06280-0C0E-C948-8C79-B08081D13B4C}" type="pres">
      <dgm:prSet presAssocID="{53D344D0-2342-6A4B-BF86-A320D2C3F28F}" presName="parentLin" presStyleCnt="0"/>
      <dgm:spPr/>
    </dgm:pt>
    <dgm:pt modelId="{68AD8C0C-9CA5-C440-8D28-5A62D7529F99}" type="pres">
      <dgm:prSet presAssocID="{53D344D0-2342-6A4B-BF86-A320D2C3F28F}" presName="parentLeftMargin" presStyleLbl="node1" presStyleIdx="0" presStyleCnt="4"/>
      <dgm:spPr/>
    </dgm:pt>
    <dgm:pt modelId="{240A4EB2-E4A4-864D-B134-3C64B7E4E0FF}" type="pres">
      <dgm:prSet presAssocID="{53D344D0-2342-6A4B-BF86-A320D2C3F28F}" presName="parentText" presStyleLbl="node1" presStyleIdx="0" presStyleCnt="4">
        <dgm:presLayoutVars>
          <dgm:chMax val="0"/>
          <dgm:bulletEnabled val="1"/>
        </dgm:presLayoutVars>
      </dgm:prSet>
      <dgm:spPr/>
    </dgm:pt>
    <dgm:pt modelId="{0BDB7554-B96A-2242-818F-4D95FDCBEF84}" type="pres">
      <dgm:prSet presAssocID="{53D344D0-2342-6A4B-BF86-A320D2C3F28F}" presName="negativeSpace" presStyleCnt="0"/>
      <dgm:spPr/>
    </dgm:pt>
    <dgm:pt modelId="{B9FC79AC-F577-F14B-8927-96B078BF1E16}" type="pres">
      <dgm:prSet presAssocID="{53D344D0-2342-6A4B-BF86-A320D2C3F28F}" presName="childText" presStyleLbl="conFgAcc1" presStyleIdx="0" presStyleCnt="4">
        <dgm:presLayoutVars>
          <dgm:bulletEnabled val="1"/>
        </dgm:presLayoutVars>
      </dgm:prSet>
      <dgm:spPr/>
    </dgm:pt>
    <dgm:pt modelId="{3AAA3682-F79C-1545-B4D7-F466F4DB837B}" type="pres">
      <dgm:prSet presAssocID="{CA88346D-7C97-0B46-98C3-0B665F657663}" presName="spaceBetweenRectangles" presStyleCnt="0"/>
      <dgm:spPr/>
    </dgm:pt>
    <dgm:pt modelId="{A5A0F0F5-D193-F24D-90E6-D2E10D9B55D7}" type="pres">
      <dgm:prSet presAssocID="{4FA59DEA-31C2-0544-AAEF-EBE03E115C65}" presName="parentLin" presStyleCnt="0"/>
      <dgm:spPr/>
    </dgm:pt>
    <dgm:pt modelId="{C228A3F4-E678-F443-8AB9-1A2A9A2A55C8}" type="pres">
      <dgm:prSet presAssocID="{4FA59DEA-31C2-0544-AAEF-EBE03E115C65}" presName="parentLeftMargin" presStyleLbl="node1" presStyleIdx="0" presStyleCnt="4"/>
      <dgm:spPr/>
    </dgm:pt>
    <dgm:pt modelId="{CDA7827F-28F7-6144-9BD5-7595EF808E5E}" type="pres">
      <dgm:prSet presAssocID="{4FA59DEA-31C2-0544-AAEF-EBE03E115C65}" presName="parentText" presStyleLbl="node1" presStyleIdx="1" presStyleCnt="4">
        <dgm:presLayoutVars>
          <dgm:chMax val="0"/>
          <dgm:bulletEnabled val="1"/>
        </dgm:presLayoutVars>
      </dgm:prSet>
      <dgm:spPr/>
    </dgm:pt>
    <dgm:pt modelId="{37103AA6-C215-394B-B2EE-45225EADAF69}" type="pres">
      <dgm:prSet presAssocID="{4FA59DEA-31C2-0544-AAEF-EBE03E115C65}" presName="negativeSpace" presStyleCnt="0"/>
      <dgm:spPr/>
    </dgm:pt>
    <dgm:pt modelId="{CF2D38CA-75B6-5549-A7A9-37360B816E44}" type="pres">
      <dgm:prSet presAssocID="{4FA59DEA-31C2-0544-AAEF-EBE03E115C65}" presName="childText" presStyleLbl="conFgAcc1" presStyleIdx="1" presStyleCnt="4">
        <dgm:presLayoutVars>
          <dgm:bulletEnabled val="1"/>
        </dgm:presLayoutVars>
      </dgm:prSet>
      <dgm:spPr/>
    </dgm:pt>
    <dgm:pt modelId="{4C616F88-30EC-5743-9CC4-B2C689DB1E24}" type="pres">
      <dgm:prSet presAssocID="{487B5651-7689-0044-BD19-18FE4453AF8A}" presName="spaceBetweenRectangles" presStyleCnt="0"/>
      <dgm:spPr/>
    </dgm:pt>
    <dgm:pt modelId="{A71F3C2D-714A-5C47-A4ED-0E6E444AD571}" type="pres">
      <dgm:prSet presAssocID="{9BD93966-77C0-B642-A835-73478013ED4E}" presName="parentLin" presStyleCnt="0"/>
      <dgm:spPr/>
    </dgm:pt>
    <dgm:pt modelId="{B5201D36-4739-AB40-945A-93346D27531E}" type="pres">
      <dgm:prSet presAssocID="{9BD93966-77C0-B642-A835-73478013ED4E}" presName="parentLeftMargin" presStyleLbl="node1" presStyleIdx="1" presStyleCnt="4"/>
      <dgm:spPr/>
    </dgm:pt>
    <dgm:pt modelId="{F9C6AEDC-B06A-5D48-993C-929FB6E927CD}" type="pres">
      <dgm:prSet presAssocID="{9BD93966-77C0-B642-A835-73478013ED4E}" presName="parentText" presStyleLbl="node1" presStyleIdx="2" presStyleCnt="4">
        <dgm:presLayoutVars>
          <dgm:chMax val="0"/>
          <dgm:bulletEnabled val="1"/>
        </dgm:presLayoutVars>
      </dgm:prSet>
      <dgm:spPr/>
    </dgm:pt>
    <dgm:pt modelId="{B8118517-1366-5844-9DDE-0C6C7FF47524}" type="pres">
      <dgm:prSet presAssocID="{9BD93966-77C0-B642-A835-73478013ED4E}" presName="negativeSpace" presStyleCnt="0"/>
      <dgm:spPr/>
    </dgm:pt>
    <dgm:pt modelId="{59E05D03-ECB6-CD46-9743-F09A71862060}" type="pres">
      <dgm:prSet presAssocID="{9BD93966-77C0-B642-A835-73478013ED4E}" presName="childText" presStyleLbl="conFgAcc1" presStyleIdx="2" presStyleCnt="4">
        <dgm:presLayoutVars>
          <dgm:bulletEnabled val="1"/>
        </dgm:presLayoutVars>
      </dgm:prSet>
      <dgm:spPr/>
    </dgm:pt>
    <dgm:pt modelId="{14BD503E-E81E-B143-A6BA-CF631EB2C8DA}" type="pres">
      <dgm:prSet presAssocID="{73982881-C06E-1B46-87AC-8F7CA60E9A95}" presName="spaceBetweenRectangles" presStyleCnt="0"/>
      <dgm:spPr/>
    </dgm:pt>
    <dgm:pt modelId="{6D4F827E-BF9F-AE4A-BCA9-326587EAF41F}" type="pres">
      <dgm:prSet presAssocID="{D907BB80-3CE7-474E-B267-297176515D71}" presName="parentLin" presStyleCnt="0"/>
      <dgm:spPr/>
    </dgm:pt>
    <dgm:pt modelId="{C57D05E4-D77F-C34D-84BD-5122A71C531C}" type="pres">
      <dgm:prSet presAssocID="{D907BB80-3CE7-474E-B267-297176515D71}" presName="parentLeftMargin" presStyleLbl="node1" presStyleIdx="2" presStyleCnt="4"/>
      <dgm:spPr/>
    </dgm:pt>
    <dgm:pt modelId="{611A7A06-FA1F-FB40-B254-A5821DA5E9DC}" type="pres">
      <dgm:prSet presAssocID="{D907BB80-3CE7-474E-B267-297176515D71}" presName="parentText" presStyleLbl="node1" presStyleIdx="3" presStyleCnt="4">
        <dgm:presLayoutVars>
          <dgm:chMax val="0"/>
          <dgm:bulletEnabled val="1"/>
        </dgm:presLayoutVars>
      </dgm:prSet>
      <dgm:spPr/>
    </dgm:pt>
    <dgm:pt modelId="{6CC5E98F-608E-6A44-ACDF-A2904B459263}" type="pres">
      <dgm:prSet presAssocID="{D907BB80-3CE7-474E-B267-297176515D71}" presName="negativeSpace" presStyleCnt="0"/>
      <dgm:spPr/>
    </dgm:pt>
    <dgm:pt modelId="{BEDAA49C-AD96-3345-AA53-3F16108C00BC}" type="pres">
      <dgm:prSet presAssocID="{D907BB80-3CE7-474E-B267-297176515D71}" presName="childText" presStyleLbl="conFgAcc1" presStyleIdx="3" presStyleCnt="4">
        <dgm:presLayoutVars>
          <dgm:bulletEnabled val="1"/>
        </dgm:presLayoutVars>
      </dgm:prSet>
      <dgm:spPr/>
    </dgm:pt>
  </dgm:ptLst>
  <dgm:cxnLst>
    <dgm:cxn modelId="{10E57B95-3341-3A42-A968-7648A7078956}" srcId="{B7B3A92B-A701-7644-A659-057B61A3685D}" destId="{D907BB80-3CE7-474E-B267-297176515D71}" srcOrd="3" destOrd="0" parTransId="{C077F234-E47A-894E-8885-05036BA3EF4C}" sibTransId="{E711EFE1-A7ED-8547-8021-33D2099A66B2}"/>
    <dgm:cxn modelId="{DFFB9762-E388-D34D-84CA-D14ED208CEEC}" type="presOf" srcId="{D907BB80-3CE7-474E-B267-297176515D71}" destId="{611A7A06-FA1F-FB40-B254-A5821DA5E9DC}" srcOrd="1" destOrd="0" presId="urn:microsoft.com/office/officeart/2005/8/layout/list1"/>
    <dgm:cxn modelId="{96E04FD6-AD1F-F147-A963-C850B59FAF5A}" type="presOf" srcId="{4FA59DEA-31C2-0544-AAEF-EBE03E115C65}" destId="{CDA7827F-28F7-6144-9BD5-7595EF808E5E}" srcOrd="1" destOrd="0" presId="urn:microsoft.com/office/officeart/2005/8/layout/list1"/>
    <dgm:cxn modelId="{A9F77F45-A7E1-7044-9EA6-0004F47334E2}" type="presOf" srcId="{9BD93966-77C0-B642-A835-73478013ED4E}" destId="{F9C6AEDC-B06A-5D48-993C-929FB6E927CD}" srcOrd="1" destOrd="0" presId="urn:microsoft.com/office/officeart/2005/8/layout/list1"/>
    <dgm:cxn modelId="{4BD5C646-C949-6F41-88B7-D29B43A3433B}" srcId="{D907BB80-3CE7-474E-B267-297176515D71}" destId="{D67290EC-3C2D-6146-85E2-1514B104F183}" srcOrd="0" destOrd="0" parTransId="{883B253E-7104-C946-83C6-27ED94CA5A3C}" sibTransId="{2FAD86E5-0DF7-254C-B2E2-B2B3120D3AC7}"/>
    <dgm:cxn modelId="{289B1E1F-615A-824E-94EF-034C23FB5ED6}" srcId="{B7B3A92B-A701-7644-A659-057B61A3685D}" destId="{4FA59DEA-31C2-0544-AAEF-EBE03E115C65}" srcOrd="1" destOrd="0" parTransId="{651D54DB-8AEE-9F4C-89F8-285C9CB0D495}" sibTransId="{487B5651-7689-0044-BD19-18FE4453AF8A}"/>
    <dgm:cxn modelId="{07C20B89-3456-8D47-9AB4-D92D4E77F210}" type="presOf" srcId="{D67290EC-3C2D-6146-85E2-1514B104F183}" destId="{BEDAA49C-AD96-3345-AA53-3F16108C00BC}" srcOrd="0" destOrd="0" presId="urn:microsoft.com/office/officeart/2005/8/layout/list1"/>
    <dgm:cxn modelId="{DBE52419-C19D-9A4C-AC9C-FC53C3B4B499}" type="presOf" srcId="{7110EF1E-2189-8A47-AFF7-EA899F52E618}" destId="{BEDAA49C-AD96-3345-AA53-3F16108C00BC}" srcOrd="0" destOrd="1" presId="urn:microsoft.com/office/officeart/2005/8/layout/list1"/>
    <dgm:cxn modelId="{147E3DBA-4100-CE45-A19C-58FA0F541CD2}" type="presOf" srcId="{D907BB80-3CE7-474E-B267-297176515D71}" destId="{C57D05E4-D77F-C34D-84BD-5122A71C531C}" srcOrd="0" destOrd="0" presId="urn:microsoft.com/office/officeart/2005/8/layout/list1"/>
    <dgm:cxn modelId="{3096EE44-581E-B143-92F0-8360816BD086}" srcId="{D907BB80-3CE7-474E-B267-297176515D71}" destId="{379779FD-5C1E-0C4F-861E-A22B6E4BDB59}" srcOrd="2" destOrd="0" parTransId="{C885176E-B8ED-F04A-ADA8-F70B0F6BCD89}" sibTransId="{62D27394-841E-E249-B5CE-613FC8017F44}"/>
    <dgm:cxn modelId="{1C70290C-15BC-1741-B085-27369B3D4357}" type="presOf" srcId="{53D344D0-2342-6A4B-BF86-A320D2C3F28F}" destId="{240A4EB2-E4A4-864D-B134-3C64B7E4E0FF}" srcOrd="1" destOrd="0" presId="urn:microsoft.com/office/officeart/2005/8/layout/list1"/>
    <dgm:cxn modelId="{76922C83-B61F-BD4C-804A-25601751E556}" type="presOf" srcId="{53D344D0-2342-6A4B-BF86-A320D2C3F28F}" destId="{68AD8C0C-9CA5-C440-8D28-5A62D7529F99}" srcOrd="0" destOrd="0" presId="urn:microsoft.com/office/officeart/2005/8/layout/list1"/>
    <dgm:cxn modelId="{19297B0B-C988-E74B-BD90-E08A7FBD0D5F}" srcId="{D907BB80-3CE7-474E-B267-297176515D71}" destId="{7110EF1E-2189-8A47-AFF7-EA899F52E618}" srcOrd="1" destOrd="0" parTransId="{455207B7-C654-4241-B714-94AD346ABDFC}" sibTransId="{7C616D00-0BC9-8D42-BFC8-B6E5C73AB90E}"/>
    <dgm:cxn modelId="{D546C9B5-9563-6C43-B09C-1307F8FF333E}" type="presOf" srcId="{B7B3A92B-A701-7644-A659-057B61A3685D}" destId="{9DC36435-117C-9F4F-8CAF-D6EBECDA6227}" srcOrd="0" destOrd="0" presId="urn:microsoft.com/office/officeart/2005/8/layout/list1"/>
    <dgm:cxn modelId="{3EAEEDDE-7023-2B47-B14C-B37AC1CC005D}" srcId="{B7B3A92B-A701-7644-A659-057B61A3685D}" destId="{9BD93966-77C0-B642-A835-73478013ED4E}" srcOrd="2" destOrd="0" parTransId="{0C905BAC-2888-D64F-912F-9D3B5AAFF270}" sibTransId="{73982881-C06E-1B46-87AC-8F7CA60E9A95}"/>
    <dgm:cxn modelId="{0003831D-750F-CB45-9375-8E61E67E2CD2}" type="presOf" srcId="{4FA59DEA-31C2-0544-AAEF-EBE03E115C65}" destId="{C228A3F4-E678-F443-8AB9-1A2A9A2A55C8}" srcOrd="0" destOrd="0" presId="urn:microsoft.com/office/officeart/2005/8/layout/list1"/>
    <dgm:cxn modelId="{AF353F6C-E1BC-7A4C-B184-EB241378BE7C}" srcId="{B7B3A92B-A701-7644-A659-057B61A3685D}" destId="{53D344D0-2342-6A4B-BF86-A320D2C3F28F}" srcOrd="0" destOrd="0" parTransId="{2D920846-BB1A-984A-ACD2-45E0D1CD1FB5}" sibTransId="{CA88346D-7C97-0B46-98C3-0B665F657663}"/>
    <dgm:cxn modelId="{F205110E-60B3-C844-B96C-7F1DB5FB0211}" type="presOf" srcId="{9BD93966-77C0-B642-A835-73478013ED4E}" destId="{B5201D36-4739-AB40-945A-93346D27531E}" srcOrd="0" destOrd="0" presId="urn:microsoft.com/office/officeart/2005/8/layout/list1"/>
    <dgm:cxn modelId="{CD0ACDA0-1581-6448-AB5B-CFE5C67E510A}" type="presOf" srcId="{379779FD-5C1E-0C4F-861E-A22B6E4BDB59}" destId="{BEDAA49C-AD96-3345-AA53-3F16108C00BC}" srcOrd="0" destOrd="2" presId="urn:microsoft.com/office/officeart/2005/8/layout/list1"/>
    <dgm:cxn modelId="{807B625D-3946-8044-8533-119227B5F57C}" type="presParOf" srcId="{9DC36435-117C-9F4F-8CAF-D6EBECDA6227}" destId="{06B06280-0C0E-C948-8C79-B08081D13B4C}" srcOrd="0" destOrd="0" presId="urn:microsoft.com/office/officeart/2005/8/layout/list1"/>
    <dgm:cxn modelId="{7AE37062-ED17-EF46-8376-21D96E28297E}" type="presParOf" srcId="{06B06280-0C0E-C948-8C79-B08081D13B4C}" destId="{68AD8C0C-9CA5-C440-8D28-5A62D7529F99}" srcOrd="0" destOrd="0" presId="urn:microsoft.com/office/officeart/2005/8/layout/list1"/>
    <dgm:cxn modelId="{3DD2988F-9052-D24A-A070-C3B2D6384D34}" type="presParOf" srcId="{06B06280-0C0E-C948-8C79-B08081D13B4C}" destId="{240A4EB2-E4A4-864D-B134-3C64B7E4E0FF}" srcOrd="1" destOrd="0" presId="urn:microsoft.com/office/officeart/2005/8/layout/list1"/>
    <dgm:cxn modelId="{4B1BC53D-BBAE-654C-8065-4DD3205CBFA3}" type="presParOf" srcId="{9DC36435-117C-9F4F-8CAF-D6EBECDA6227}" destId="{0BDB7554-B96A-2242-818F-4D95FDCBEF84}" srcOrd="1" destOrd="0" presId="urn:microsoft.com/office/officeart/2005/8/layout/list1"/>
    <dgm:cxn modelId="{EC9CDB1B-C0D1-9C4A-BC17-582B3C83C113}" type="presParOf" srcId="{9DC36435-117C-9F4F-8CAF-D6EBECDA6227}" destId="{B9FC79AC-F577-F14B-8927-96B078BF1E16}" srcOrd="2" destOrd="0" presId="urn:microsoft.com/office/officeart/2005/8/layout/list1"/>
    <dgm:cxn modelId="{6855F58C-CCCF-924D-9D40-A3906DA95E3E}" type="presParOf" srcId="{9DC36435-117C-9F4F-8CAF-D6EBECDA6227}" destId="{3AAA3682-F79C-1545-B4D7-F466F4DB837B}" srcOrd="3" destOrd="0" presId="urn:microsoft.com/office/officeart/2005/8/layout/list1"/>
    <dgm:cxn modelId="{469577FC-291F-9444-BFB6-372018CB121A}" type="presParOf" srcId="{9DC36435-117C-9F4F-8CAF-D6EBECDA6227}" destId="{A5A0F0F5-D193-F24D-90E6-D2E10D9B55D7}" srcOrd="4" destOrd="0" presId="urn:microsoft.com/office/officeart/2005/8/layout/list1"/>
    <dgm:cxn modelId="{B0DB2BFF-CB05-484D-A451-423E8A893032}" type="presParOf" srcId="{A5A0F0F5-D193-F24D-90E6-D2E10D9B55D7}" destId="{C228A3F4-E678-F443-8AB9-1A2A9A2A55C8}" srcOrd="0" destOrd="0" presId="urn:microsoft.com/office/officeart/2005/8/layout/list1"/>
    <dgm:cxn modelId="{A3BD3E13-2F4A-824C-AA58-C1189BEF686D}" type="presParOf" srcId="{A5A0F0F5-D193-F24D-90E6-D2E10D9B55D7}" destId="{CDA7827F-28F7-6144-9BD5-7595EF808E5E}" srcOrd="1" destOrd="0" presId="urn:microsoft.com/office/officeart/2005/8/layout/list1"/>
    <dgm:cxn modelId="{8FC9D354-A6FD-1E4E-924D-985CE51AEAC7}" type="presParOf" srcId="{9DC36435-117C-9F4F-8CAF-D6EBECDA6227}" destId="{37103AA6-C215-394B-B2EE-45225EADAF69}" srcOrd="5" destOrd="0" presId="urn:microsoft.com/office/officeart/2005/8/layout/list1"/>
    <dgm:cxn modelId="{E67A2B94-04C7-0E42-BA68-CF306A09C623}" type="presParOf" srcId="{9DC36435-117C-9F4F-8CAF-D6EBECDA6227}" destId="{CF2D38CA-75B6-5549-A7A9-37360B816E44}" srcOrd="6" destOrd="0" presId="urn:microsoft.com/office/officeart/2005/8/layout/list1"/>
    <dgm:cxn modelId="{481CCB5A-D1D5-2A4E-B7CB-91C6E44A02AF}" type="presParOf" srcId="{9DC36435-117C-9F4F-8CAF-D6EBECDA6227}" destId="{4C616F88-30EC-5743-9CC4-B2C689DB1E24}" srcOrd="7" destOrd="0" presId="urn:microsoft.com/office/officeart/2005/8/layout/list1"/>
    <dgm:cxn modelId="{F1C212F6-D511-D84D-88D7-589401F8887C}" type="presParOf" srcId="{9DC36435-117C-9F4F-8CAF-D6EBECDA6227}" destId="{A71F3C2D-714A-5C47-A4ED-0E6E444AD571}" srcOrd="8" destOrd="0" presId="urn:microsoft.com/office/officeart/2005/8/layout/list1"/>
    <dgm:cxn modelId="{AE378261-D40B-3843-8AA4-D8B1D6F02E26}" type="presParOf" srcId="{A71F3C2D-714A-5C47-A4ED-0E6E444AD571}" destId="{B5201D36-4739-AB40-945A-93346D27531E}" srcOrd="0" destOrd="0" presId="urn:microsoft.com/office/officeart/2005/8/layout/list1"/>
    <dgm:cxn modelId="{681F119E-F7D5-FF4C-A9E0-0A8B2E79AB0E}" type="presParOf" srcId="{A71F3C2D-714A-5C47-A4ED-0E6E444AD571}" destId="{F9C6AEDC-B06A-5D48-993C-929FB6E927CD}" srcOrd="1" destOrd="0" presId="urn:microsoft.com/office/officeart/2005/8/layout/list1"/>
    <dgm:cxn modelId="{9878F3F6-585B-3D43-B30F-E7D8273E7061}" type="presParOf" srcId="{9DC36435-117C-9F4F-8CAF-D6EBECDA6227}" destId="{B8118517-1366-5844-9DDE-0C6C7FF47524}" srcOrd="9" destOrd="0" presId="urn:microsoft.com/office/officeart/2005/8/layout/list1"/>
    <dgm:cxn modelId="{06141752-6C74-E64A-8471-F204702224CF}" type="presParOf" srcId="{9DC36435-117C-9F4F-8CAF-D6EBECDA6227}" destId="{59E05D03-ECB6-CD46-9743-F09A71862060}" srcOrd="10" destOrd="0" presId="urn:microsoft.com/office/officeart/2005/8/layout/list1"/>
    <dgm:cxn modelId="{73A92D42-FA7D-2B46-B16F-285514E35835}" type="presParOf" srcId="{9DC36435-117C-9F4F-8CAF-D6EBECDA6227}" destId="{14BD503E-E81E-B143-A6BA-CF631EB2C8DA}" srcOrd="11" destOrd="0" presId="urn:microsoft.com/office/officeart/2005/8/layout/list1"/>
    <dgm:cxn modelId="{1748D302-E68C-8B46-B7E2-70C155CEBC69}" type="presParOf" srcId="{9DC36435-117C-9F4F-8CAF-D6EBECDA6227}" destId="{6D4F827E-BF9F-AE4A-BCA9-326587EAF41F}" srcOrd="12" destOrd="0" presId="urn:microsoft.com/office/officeart/2005/8/layout/list1"/>
    <dgm:cxn modelId="{0DE1B89E-F29D-4B48-977C-49D1FF8EE219}" type="presParOf" srcId="{6D4F827E-BF9F-AE4A-BCA9-326587EAF41F}" destId="{C57D05E4-D77F-C34D-84BD-5122A71C531C}" srcOrd="0" destOrd="0" presId="urn:microsoft.com/office/officeart/2005/8/layout/list1"/>
    <dgm:cxn modelId="{FC6DDE93-FBA5-5646-85D3-B396CA69ABFF}" type="presParOf" srcId="{6D4F827E-BF9F-AE4A-BCA9-326587EAF41F}" destId="{611A7A06-FA1F-FB40-B254-A5821DA5E9DC}" srcOrd="1" destOrd="0" presId="urn:microsoft.com/office/officeart/2005/8/layout/list1"/>
    <dgm:cxn modelId="{7A24B386-4296-3C4E-8F8E-97751EB4CA7E}" type="presParOf" srcId="{9DC36435-117C-9F4F-8CAF-D6EBECDA6227}" destId="{6CC5E98F-608E-6A44-ACDF-A2904B459263}" srcOrd="13" destOrd="0" presId="urn:microsoft.com/office/officeart/2005/8/layout/list1"/>
    <dgm:cxn modelId="{C2B7FE81-6475-DE45-8EBF-479C9DD46B39}" type="presParOf" srcId="{9DC36435-117C-9F4F-8CAF-D6EBECDA6227}" destId="{BEDAA49C-AD96-3345-AA53-3F16108C00BC}"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14BC30A-E3C4-4B43-8B4E-DB61C9BA4D23}" type="doc">
      <dgm:prSet loTypeId="urn:microsoft.com/office/officeart/2005/8/layout/arrow1" loCatId="" qsTypeId="urn:microsoft.com/office/officeart/2005/8/quickstyle/simple2" qsCatId="simple" csTypeId="urn:microsoft.com/office/officeart/2005/8/colors/accent0_1" csCatId="mainScheme" phldr="1"/>
      <dgm:spPr/>
      <dgm:t>
        <a:bodyPr/>
        <a:lstStyle/>
        <a:p>
          <a:endParaRPr lang="it-IT"/>
        </a:p>
      </dgm:t>
    </dgm:pt>
    <dgm:pt modelId="{EF82CEBA-4587-4E4B-9151-6D594B8AE8B4}">
      <dgm:prSet phldrT="[Text]" custT="1"/>
      <dgm:spPr/>
      <dgm:t>
        <a:bodyPr/>
        <a:lstStyle/>
        <a:p>
          <a:r>
            <a:rPr lang="it-IT" sz="1800" b="1" noProof="0">
              <a:solidFill>
                <a:srgbClr val="800000"/>
              </a:solidFill>
            </a:rPr>
            <a:t>RISCHIO DI INEFFICACIA</a:t>
          </a:r>
        </a:p>
      </dgm:t>
    </dgm:pt>
    <dgm:pt modelId="{6A92DC17-AC1A-0740-852E-954A49F51AEA}" type="parTrans" cxnId="{E27E08F8-7AA1-5845-85AC-EA8B540EB319}">
      <dgm:prSet/>
      <dgm:spPr/>
      <dgm:t>
        <a:bodyPr/>
        <a:lstStyle/>
        <a:p>
          <a:endParaRPr lang="it-IT" sz="1800" b="1" noProof="0"/>
        </a:p>
      </dgm:t>
    </dgm:pt>
    <dgm:pt modelId="{240C8472-278D-AB4F-9CDF-E5C664DAFF7A}" type="sibTrans" cxnId="{E27E08F8-7AA1-5845-85AC-EA8B540EB319}">
      <dgm:prSet/>
      <dgm:spPr/>
      <dgm:t>
        <a:bodyPr/>
        <a:lstStyle/>
        <a:p>
          <a:endParaRPr lang="it-IT" sz="1800" b="1" noProof="0"/>
        </a:p>
      </dgm:t>
    </dgm:pt>
    <dgm:pt modelId="{3A92E62B-724D-FF49-9C42-A5C0348A7C23}">
      <dgm:prSet phldrT="[Text]" custT="1"/>
      <dgm:spPr/>
      <dgm:t>
        <a:bodyPr/>
        <a:lstStyle/>
        <a:p>
          <a:r>
            <a:rPr lang="it-IT" sz="1800" b="1" noProof="0" dirty="0">
              <a:solidFill>
                <a:srgbClr val="800000"/>
              </a:solidFill>
            </a:rPr>
            <a:t>RISCHIO DI MALADMINISTRATION</a:t>
          </a:r>
        </a:p>
      </dgm:t>
    </dgm:pt>
    <dgm:pt modelId="{0EA74731-FDBA-B447-B1C8-CA5E5292E7A1}" type="parTrans" cxnId="{B4F7FD9C-2D4B-7441-97DE-C25858166950}">
      <dgm:prSet/>
      <dgm:spPr/>
      <dgm:t>
        <a:bodyPr/>
        <a:lstStyle/>
        <a:p>
          <a:endParaRPr lang="it-IT" sz="1800" b="1" noProof="0"/>
        </a:p>
      </dgm:t>
    </dgm:pt>
    <dgm:pt modelId="{88A76B62-3FF6-A448-89E8-A99DE10512B1}" type="sibTrans" cxnId="{B4F7FD9C-2D4B-7441-97DE-C25858166950}">
      <dgm:prSet/>
      <dgm:spPr/>
      <dgm:t>
        <a:bodyPr/>
        <a:lstStyle/>
        <a:p>
          <a:endParaRPr lang="it-IT" sz="1800" b="1" noProof="0"/>
        </a:p>
      </dgm:t>
    </dgm:pt>
    <dgm:pt modelId="{DA325501-ED77-4444-8ACE-0E8D6C821F24}">
      <dgm:prSet phldrT="[Text]" custT="1"/>
      <dgm:spPr/>
      <dgm:t>
        <a:bodyPr/>
        <a:lstStyle/>
        <a:p>
          <a:r>
            <a:rPr lang="it-IT" sz="1800" b="1" noProof="0" dirty="0"/>
            <a:t>La previsione di NUMEROSE E NON TASSATIVAMENTE SPECIFICATE ECCEZIONI/ESCLUSIONI al nuovo accesso civico può ragionevolmente aumentare le </a:t>
          </a:r>
          <a:r>
            <a:rPr lang="it-IT" sz="1800" b="1" noProof="0" dirty="0" err="1"/>
            <a:t>perplessita</a:t>
          </a:r>
          <a:r>
            <a:rPr lang="it-IT" sz="1800" b="1" noProof="0" dirty="0"/>
            <a:t>̀ circa la </a:t>
          </a:r>
          <a:r>
            <a:rPr lang="it-IT" sz="1800" b="1" noProof="0" dirty="0">
              <a:solidFill>
                <a:srgbClr val="800000"/>
              </a:solidFill>
            </a:rPr>
            <a:t>concreta efficacia </a:t>
          </a:r>
          <a:r>
            <a:rPr lang="it-IT" sz="1800" b="1" noProof="0" dirty="0"/>
            <a:t>del decreto attuativo (</a:t>
          </a:r>
          <a:r>
            <a:rPr lang="it-IT" sz="1800" b="1" noProof="0" dirty="0" err="1"/>
            <a:t>CdS</a:t>
          </a:r>
          <a:r>
            <a:rPr lang="it-IT" sz="1800" b="1" noProof="0" dirty="0"/>
            <a:t>)</a:t>
          </a:r>
        </a:p>
      </dgm:t>
    </dgm:pt>
    <dgm:pt modelId="{CAE0E99B-BE74-824A-B12C-EF1BAD57E608}" type="parTrans" cxnId="{4C32FFA5-4A1A-F34E-B0BD-87B2F21CC0A5}">
      <dgm:prSet/>
      <dgm:spPr/>
      <dgm:t>
        <a:bodyPr/>
        <a:lstStyle/>
        <a:p>
          <a:endParaRPr lang="it-IT" sz="1800" b="1" noProof="0"/>
        </a:p>
      </dgm:t>
    </dgm:pt>
    <dgm:pt modelId="{84DC0AEE-1858-424E-A3E5-7DE6D812C3E4}" type="sibTrans" cxnId="{4C32FFA5-4A1A-F34E-B0BD-87B2F21CC0A5}">
      <dgm:prSet/>
      <dgm:spPr/>
      <dgm:t>
        <a:bodyPr/>
        <a:lstStyle/>
        <a:p>
          <a:endParaRPr lang="it-IT" sz="1800" b="1" noProof="0"/>
        </a:p>
      </dgm:t>
    </dgm:pt>
    <dgm:pt modelId="{2205220B-A872-4C4A-8F4D-3EADED4C93C1}">
      <dgm:prSet phldrT="[Text]" custT="1"/>
      <dgm:spPr/>
      <dgm:t>
        <a:bodyPr/>
        <a:lstStyle/>
        <a:p>
          <a:r>
            <a:rPr lang="it-IT" sz="1600" b="1" noProof="0" dirty="0"/>
            <a:t>La previsione di NUMEROSE E NON TASSATIVAMENTE SPECIFICATE ECCEZIONI/ESCLUSIONI al nuovo accesso civico potrebbero aumentare l’esposizione </a:t>
          </a:r>
          <a:r>
            <a:rPr lang="it-IT" sz="1600" b="1" noProof="0" dirty="0">
              <a:solidFill>
                <a:srgbClr val="800000"/>
              </a:solidFill>
            </a:rPr>
            <a:t>al RISCHIO di ABUSO o di CATTIVA GESTIONE (MALADMINISTRATION) o di ERRORE </a:t>
          </a:r>
          <a:r>
            <a:rPr lang="it-IT" sz="1600" b="1" noProof="0" dirty="0"/>
            <a:t>nella valutazione delle richieste (</a:t>
          </a:r>
          <a:r>
            <a:rPr lang="it-IT" sz="1600" b="1" noProof="0" dirty="0" err="1"/>
            <a:t>MdR</a:t>
          </a:r>
          <a:r>
            <a:rPr lang="it-IT" sz="1600" b="1" noProof="0" dirty="0"/>
            <a:t>), provocando numerosi contenziosi</a:t>
          </a:r>
        </a:p>
      </dgm:t>
    </dgm:pt>
    <dgm:pt modelId="{CEAD89A5-0A6A-D844-824E-FBB04950225F}" type="parTrans" cxnId="{53FB9051-0804-1347-B975-882B7BFEC4BA}">
      <dgm:prSet/>
      <dgm:spPr/>
      <dgm:t>
        <a:bodyPr/>
        <a:lstStyle/>
        <a:p>
          <a:endParaRPr lang="it-IT" sz="1800" b="1" noProof="0"/>
        </a:p>
      </dgm:t>
    </dgm:pt>
    <dgm:pt modelId="{03BE550B-17E4-2340-BAE6-D7981B457F92}" type="sibTrans" cxnId="{53FB9051-0804-1347-B975-882B7BFEC4BA}">
      <dgm:prSet/>
      <dgm:spPr/>
      <dgm:t>
        <a:bodyPr/>
        <a:lstStyle/>
        <a:p>
          <a:endParaRPr lang="it-IT" sz="1800" b="1" noProof="0"/>
        </a:p>
      </dgm:t>
    </dgm:pt>
    <dgm:pt modelId="{A2E017F7-FC89-7645-905C-165FD67372B2}" type="pres">
      <dgm:prSet presAssocID="{914BC30A-E3C4-4B43-8B4E-DB61C9BA4D23}" presName="cycle" presStyleCnt="0">
        <dgm:presLayoutVars>
          <dgm:dir/>
          <dgm:resizeHandles val="exact"/>
        </dgm:presLayoutVars>
      </dgm:prSet>
      <dgm:spPr/>
    </dgm:pt>
    <dgm:pt modelId="{0C6506A3-6AAE-8140-BE2C-3C065DAA72E3}" type="pres">
      <dgm:prSet presAssocID="{EF82CEBA-4587-4E4B-9151-6D594B8AE8B4}" presName="arrow" presStyleLbl="node1" presStyleIdx="0" presStyleCnt="2" custScaleX="126999">
        <dgm:presLayoutVars>
          <dgm:bulletEnabled val="1"/>
        </dgm:presLayoutVars>
      </dgm:prSet>
      <dgm:spPr/>
    </dgm:pt>
    <dgm:pt modelId="{7F1E8B56-D433-754C-9C34-4436F6BF5329}" type="pres">
      <dgm:prSet presAssocID="{3A92E62B-724D-FF49-9C42-A5C0348A7C23}" presName="arrow" presStyleLbl="node1" presStyleIdx="1" presStyleCnt="2" custScaleX="124579" custScaleY="111351" custRadScaleRad="94974" custRadScaleInc="256">
        <dgm:presLayoutVars>
          <dgm:bulletEnabled val="1"/>
        </dgm:presLayoutVars>
      </dgm:prSet>
      <dgm:spPr/>
    </dgm:pt>
  </dgm:ptLst>
  <dgm:cxnLst>
    <dgm:cxn modelId="{A6DF75FC-913B-2A40-A014-6E9FEB609765}" type="presOf" srcId="{EF82CEBA-4587-4E4B-9151-6D594B8AE8B4}" destId="{0C6506A3-6AAE-8140-BE2C-3C065DAA72E3}" srcOrd="0" destOrd="0" presId="urn:microsoft.com/office/officeart/2005/8/layout/arrow1"/>
    <dgm:cxn modelId="{4C32FFA5-4A1A-F34E-B0BD-87B2F21CC0A5}" srcId="{EF82CEBA-4587-4E4B-9151-6D594B8AE8B4}" destId="{DA325501-ED77-4444-8ACE-0E8D6C821F24}" srcOrd="0" destOrd="0" parTransId="{CAE0E99B-BE74-824A-B12C-EF1BAD57E608}" sibTransId="{84DC0AEE-1858-424E-A3E5-7DE6D812C3E4}"/>
    <dgm:cxn modelId="{9E654C4C-F294-3948-AE3C-CE66405B2281}" type="presOf" srcId="{3A92E62B-724D-FF49-9C42-A5C0348A7C23}" destId="{7F1E8B56-D433-754C-9C34-4436F6BF5329}" srcOrd="0" destOrd="0" presId="urn:microsoft.com/office/officeart/2005/8/layout/arrow1"/>
    <dgm:cxn modelId="{53FB9051-0804-1347-B975-882B7BFEC4BA}" srcId="{3A92E62B-724D-FF49-9C42-A5C0348A7C23}" destId="{2205220B-A872-4C4A-8F4D-3EADED4C93C1}" srcOrd="0" destOrd="0" parTransId="{CEAD89A5-0A6A-D844-824E-FBB04950225F}" sibTransId="{03BE550B-17E4-2340-BAE6-D7981B457F92}"/>
    <dgm:cxn modelId="{E27E08F8-7AA1-5845-85AC-EA8B540EB319}" srcId="{914BC30A-E3C4-4B43-8B4E-DB61C9BA4D23}" destId="{EF82CEBA-4587-4E4B-9151-6D594B8AE8B4}" srcOrd="0" destOrd="0" parTransId="{6A92DC17-AC1A-0740-852E-954A49F51AEA}" sibTransId="{240C8472-278D-AB4F-9CDF-E5C664DAFF7A}"/>
    <dgm:cxn modelId="{1BBB74E7-FD7D-194F-BCFB-A847BC3F1FBF}" type="presOf" srcId="{DA325501-ED77-4444-8ACE-0E8D6C821F24}" destId="{0C6506A3-6AAE-8140-BE2C-3C065DAA72E3}" srcOrd="0" destOrd="1" presId="urn:microsoft.com/office/officeart/2005/8/layout/arrow1"/>
    <dgm:cxn modelId="{B4F7FD9C-2D4B-7441-97DE-C25858166950}" srcId="{914BC30A-E3C4-4B43-8B4E-DB61C9BA4D23}" destId="{3A92E62B-724D-FF49-9C42-A5C0348A7C23}" srcOrd="1" destOrd="0" parTransId="{0EA74731-FDBA-B447-B1C8-CA5E5292E7A1}" sibTransId="{88A76B62-3FF6-A448-89E8-A99DE10512B1}"/>
    <dgm:cxn modelId="{D2B2BB18-8E66-4047-A71E-178E02003BC8}" type="presOf" srcId="{2205220B-A872-4C4A-8F4D-3EADED4C93C1}" destId="{7F1E8B56-D433-754C-9C34-4436F6BF5329}" srcOrd="0" destOrd="1" presId="urn:microsoft.com/office/officeart/2005/8/layout/arrow1"/>
    <dgm:cxn modelId="{FD9DFEAB-FE8A-A342-840E-D2FE980DA407}" type="presOf" srcId="{914BC30A-E3C4-4B43-8B4E-DB61C9BA4D23}" destId="{A2E017F7-FC89-7645-905C-165FD67372B2}" srcOrd="0" destOrd="0" presId="urn:microsoft.com/office/officeart/2005/8/layout/arrow1"/>
    <dgm:cxn modelId="{DF1290D8-D779-EE47-8ABC-A9385EF08D01}" type="presParOf" srcId="{A2E017F7-FC89-7645-905C-165FD67372B2}" destId="{0C6506A3-6AAE-8140-BE2C-3C065DAA72E3}" srcOrd="0" destOrd="0" presId="urn:microsoft.com/office/officeart/2005/8/layout/arrow1"/>
    <dgm:cxn modelId="{E8C44674-BA63-2E4A-9FB1-4977EA14E477}" type="presParOf" srcId="{A2E017F7-FC89-7645-905C-165FD67372B2}" destId="{7F1E8B56-D433-754C-9C34-4436F6BF5329}"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4EBE3-0E35-4043-AB65-049E904F481D}">
      <dsp:nvSpPr>
        <dsp:cNvPr id="0" name=""/>
        <dsp:cNvSpPr/>
      </dsp:nvSpPr>
      <dsp:spPr>
        <a:xfrm>
          <a:off x="0" y="98302"/>
          <a:ext cx="7920880" cy="235521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it-IT" sz="3300" b="1" kern="1200" dirty="0"/>
            <a:t>L’ANAC ribadisce la centralità della TRASPARENZA come misura del Piano Triennale di Prevenzione della Corruzione (PTPC)</a:t>
          </a:r>
        </a:p>
      </dsp:txBody>
      <dsp:txXfrm>
        <a:off x="114972" y="213274"/>
        <a:ext cx="7690936" cy="2125266"/>
      </dsp:txXfrm>
    </dsp:sp>
    <dsp:sp modelId="{826D08D2-69C1-4E46-B439-BC406E2E96BA}">
      <dsp:nvSpPr>
        <dsp:cNvPr id="0" name=""/>
        <dsp:cNvSpPr/>
      </dsp:nvSpPr>
      <dsp:spPr>
        <a:xfrm>
          <a:off x="0" y="2453513"/>
          <a:ext cx="7920880" cy="1912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1488"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it-IT" sz="2600" b="1" kern="1200" dirty="0"/>
            <a:t>«L’Autorità raccomanda, quindi, alle amministrazioni e a tutti gli altri soggetti destinatari del presente PNA di </a:t>
          </a:r>
          <a:r>
            <a:rPr lang="it-IT" sz="2600" b="1" kern="1200" dirty="0">
              <a:solidFill>
                <a:srgbClr val="C00000"/>
              </a:solidFill>
            </a:rPr>
            <a:t>rafforzare tale misura </a:t>
          </a:r>
          <a:r>
            <a:rPr lang="it-IT" sz="2600" b="1" kern="1200" dirty="0"/>
            <a:t>nei propri PTPC anche </a:t>
          </a:r>
          <a:r>
            <a:rPr lang="it-IT" sz="2600" b="1" kern="1200" dirty="0">
              <a:solidFill>
                <a:srgbClr val="C00000"/>
              </a:solidFill>
            </a:rPr>
            <a:t>oltre al rispetto di specifici obblighi di pubblicazione </a:t>
          </a:r>
          <a:r>
            <a:rPr lang="it-IT" sz="2600" b="1" kern="1200" dirty="0"/>
            <a:t>già contenuti in disposizioni vigenti».</a:t>
          </a:r>
        </a:p>
      </dsp:txBody>
      <dsp:txXfrm>
        <a:off x="0" y="2453513"/>
        <a:ext cx="7920880" cy="19126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4B213-6064-C64F-8212-D722D092E268}">
      <dsp:nvSpPr>
        <dsp:cNvPr id="0" name=""/>
        <dsp:cNvSpPr/>
      </dsp:nvSpPr>
      <dsp:spPr>
        <a:xfrm>
          <a:off x="6949" y="567769"/>
          <a:ext cx="2686473" cy="316055"/>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511C1740-2C73-1E4B-AA88-1073B6D182A8}">
      <dsp:nvSpPr>
        <dsp:cNvPr id="0" name=""/>
        <dsp:cNvSpPr/>
      </dsp:nvSpPr>
      <dsp:spPr>
        <a:xfrm>
          <a:off x="6949" y="686466"/>
          <a:ext cx="197358" cy="197358"/>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9D8B2C4-5B75-1E4F-8831-23C9ED4D1431}">
      <dsp:nvSpPr>
        <dsp:cNvPr id="0" name=""/>
        <dsp:cNvSpPr/>
      </dsp:nvSpPr>
      <dsp:spPr>
        <a:xfrm>
          <a:off x="6949" y="0"/>
          <a:ext cx="2686473" cy="567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rtl="0">
            <a:lnSpc>
              <a:spcPct val="90000"/>
            </a:lnSpc>
            <a:spcBef>
              <a:spcPct val="0"/>
            </a:spcBef>
            <a:spcAft>
              <a:spcPct val="35000"/>
            </a:spcAft>
            <a:buNone/>
          </a:pPr>
          <a:r>
            <a:rPr lang="it-IT" sz="1400" b="1" kern="1200" dirty="0"/>
            <a:t>ACCESSO AGLI ATTI ex 241/90</a:t>
          </a:r>
        </a:p>
      </dsp:txBody>
      <dsp:txXfrm>
        <a:off x="6949" y="0"/>
        <a:ext cx="2686473" cy="567769"/>
      </dsp:txXfrm>
    </dsp:sp>
    <dsp:sp modelId="{BF7C3D75-496D-5148-9B15-BA7FCA292787}">
      <dsp:nvSpPr>
        <dsp:cNvPr id="0" name=""/>
        <dsp:cNvSpPr/>
      </dsp:nvSpPr>
      <dsp:spPr>
        <a:xfrm>
          <a:off x="6949" y="1179449"/>
          <a:ext cx="197353" cy="197353"/>
        </a:xfrm>
        <a:prstGeom prst="rect">
          <a:avLst/>
        </a:prstGeom>
        <a:solidFill>
          <a:schemeClr val="lt2">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B94EF92-F086-E440-AB84-A57FA0D7C2A1}">
      <dsp:nvSpPr>
        <dsp:cNvPr id="0" name=""/>
        <dsp:cNvSpPr/>
      </dsp:nvSpPr>
      <dsp:spPr>
        <a:xfrm>
          <a:off x="195002" y="998689"/>
          <a:ext cx="2498420" cy="16131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l" defTabSz="622300" rtl="0">
            <a:lnSpc>
              <a:spcPct val="90000"/>
            </a:lnSpc>
            <a:spcBef>
              <a:spcPct val="0"/>
            </a:spcBef>
            <a:spcAft>
              <a:spcPct val="35000"/>
            </a:spcAft>
            <a:buNone/>
          </a:pPr>
          <a:r>
            <a:rPr lang="it-IT" sz="1400" b="1" kern="1200" dirty="0"/>
            <a:t>Per accedere ad </a:t>
          </a:r>
          <a:r>
            <a:rPr lang="it-IT" sz="1400" b="1" kern="1200" dirty="0">
              <a:solidFill>
                <a:srgbClr val="800000"/>
              </a:solidFill>
            </a:rPr>
            <a:t>ATTI</a:t>
          </a:r>
          <a:r>
            <a:rPr lang="it-IT" sz="1400" b="1" kern="1200" dirty="0"/>
            <a:t> si richiede un interesse diretto, concreto e attuale, corrispondente ad una situazione giuridicamente tutelata e collegata al dato o al documento al quale è chiesto l’accesso</a:t>
          </a:r>
        </a:p>
      </dsp:txBody>
      <dsp:txXfrm>
        <a:off x="195002" y="998689"/>
        <a:ext cx="2498420" cy="1613148"/>
      </dsp:txXfrm>
    </dsp:sp>
    <dsp:sp modelId="{BEA31D14-CD73-F84E-BFC8-8FD3BC4D3863}">
      <dsp:nvSpPr>
        <dsp:cNvPr id="0" name=""/>
        <dsp:cNvSpPr/>
      </dsp:nvSpPr>
      <dsp:spPr>
        <a:xfrm>
          <a:off x="6949" y="2627864"/>
          <a:ext cx="197353" cy="197353"/>
        </a:xfrm>
        <a:prstGeom prst="rect">
          <a:avLst/>
        </a:prstGeom>
        <a:solidFill>
          <a:schemeClr val="lt2">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4CB2BFA-D826-994C-8C20-96F155B42158}">
      <dsp:nvSpPr>
        <dsp:cNvPr id="0" name=""/>
        <dsp:cNvSpPr/>
      </dsp:nvSpPr>
      <dsp:spPr>
        <a:xfrm>
          <a:off x="195002" y="2480048"/>
          <a:ext cx="2498420" cy="7235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l" defTabSz="622300" rtl="0">
            <a:lnSpc>
              <a:spcPct val="90000"/>
            </a:lnSpc>
            <a:spcBef>
              <a:spcPct val="0"/>
            </a:spcBef>
            <a:spcAft>
              <a:spcPct val="35000"/>
            </a:spcAft>
            <a:buNone/>
          </a:pPr>
          <a:r>
            <a:rPr lang="it-IT" sz="1400" b="1" kern="1200" dirty="0"/>
            <a:t>Dati e documenti collegati all’interesse diretto</a:t>
          </a:r>
          <a:r>
            <a:rPr lang="is-IS" sz="1400" b="1" kern="1200" dirty="0"/>
            <a:t>…</a:t>
          </a:r>
          <a:endParaRPr lang="it-IT" sz="1400" b="1" kern="1200" dirty="0"/>
        </a:p>
      </dsp:txBody>
      <dsp:txXfrm>
        <a:off x="195002" y="2480048"/>
        <a:ext cx="2498420" cy="723596"/>
      </dsp:txXfrm>
    </dsp:sp>
    <dsp:sp modelId="{B4B0FAA9-56AB-9E46-9328-63DB5B50DC8C}">
      <dsp:nvSpPr>
        <dsp:cNvPr id="0" name=""/>
        <dsp:cNvSpPr/>
      </dsp:nvSpPr>
      <dsp:spPr>
        <a:xfrm>
          <a:off x="2827746" y="567769"/>
          <a:ext cx="2686473" cy="316055"/>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329DE3E-6972-4F47-A5CB-14F4DC1143F8}">
      <dsp:nvSpPr>
        <dsp:cNvPr id="0" name=""/>
        <dsp:cNvSpPr/>
      </dsp:nvSpPr>
      <dsp:spPr>
        <a:xfrm>
          <a:off x="2827746" y="686466"/>
          <a:ext cx="197358" cy="197358"/>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F66AB8C-32E2-104E-89A0-874378D3F10D}">
      <dsp:nvSpPr>
        <dsp:cNvPr id="0" name=""/>
        <dsp:cNvSpPr/>
      </dsp:nvSpPr>
      <dsp:spPr>
        <a:xfrm>
          <a:off x="2827746" y="0"/>
          <a:ext cx="2686473" cy="567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rtl="0">
            <a:lnSpc>
              <a:spcPct val="90000"/>
            </a:lnSpc>
            <a:spcBef>
              <a:spcPct val="0"/>
            </a:spcBef>
            <a:spcAft>
              <a:spcPct val="35000"/>
            </a:spcAft>
            <a:buNone/>
          </a:pPr>
          <a:r>
            <a:rPr lang="it-IT" sz="1400" b="1" kern="1200" dirty="0"/>
            <a:t>ACCESSO CIVICO ex </a:t>
          </a:r>
          <a:r>
            <a:rPr lang="it-IT" sz="1400" b="1" kern="1200" dirty="0" err="1"/>
            <a:t>dlgs</a:t>
          </a:r>
          <a:r>
            <a:rPr lang="it-IT" sz="1400" b="1" kern="1200" dirty="0"/>
            <a:t> 33/2013</a:t>
          </a:r>
        </a:p>
      </dsp:txBody>
      <dsp:txXfrm>
        <a:off x="2827746" y="0"/>
        <a:ext cx="2686473" cy="567769"/>
      </dsp:txXfrm>
    </dsp:sp>
    <dsp:sp modelId="{4835695A-0616-C446-A5EE-E22B69B604C8}">
      <dsp:nvSpPr>
        <dsp:cNvPr id="0" name=""/>
        <dsp:cNvSpPr/>
      </dsp:nvSpPr>
      <dsp:spPr>
        <a:xfrm>
          <a:off x="2827746" y="1146502"/>
          <a:ext cx="197353" cy="197353"/>
        </a:xfrm>
        <a:prstGeom prst="rect">
          <a:avLst/>
        </a:prstGeom>
        <a:solidFill>
          <a:schemeClr val="lt2">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370D31E-621E-F147-A6F6-65788BFA7214}">
      <dsp:nvSpPr>
        <dsp:cNvPr id="0" name=""/>
        <dsp:cNvSpPr/>
      </dsp:nvSpPr>
      <dsp:spPr>
        <a:xfrm>
          <a:off x="3015799" y="1015163"/>
          <a:ext cx="2498420" cy="4600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l" defTabSz="622300" rtl="0">
            <a:lnSpc>
              <a:spcPct val="90000"/>
            </a:lnSpc>
            <a:spcBef>
              <a:spcPct val="0"/>
            </a:spcBef>
            <a:spcAft>
              <a:spcPct val="35000"/>
            </a:spcAft>
            <a:buNone/>
          </a:pPr>
          <a:r>
            <a:rPr lang="it-IT" sz="1400" b="1" kern="1200" dirty="0"/>
            <a:t>Non si richiede un interesse diretto per accedere a </a:t>
          </a:r>
          <a:r>
            <a:rPr lang="it-IT" sz="1400" b="1" kern="1200" dirty="0">
              <a:solidFill>
                <a:srgbClr val="800000"/>
              </a:solidFill>
            </a:rPr>
            <a:t>DATI, DOCUMENTI O INFORMAZIONI</a:t>
          </a:r>
        </a:p>
      </dsp:txBody>
      <dsp:txXfrm>
        <a:off x="3015799" y="1015163"/>
        <a:ext cx="2498420" cy="460030"/>
      </dsp:txXfrm>
    </dsp:sp>
    <dsp:sp modelId="{09EB6EE4-4CD0-0944-BEB2-E72803604F6A}">
      <dsp:nvSpPr>
        <dsp:cNvPr id="0" name=""/>
        <dsp:cNvSpPr/>
      </dsp:nvSpPr>
      <dsp:spPr>
        <a:xfrm>
          <a:off x="2811275" y="2627869"/>
          <a:ext cx="197353" cy="197353"/>
        </a:xfrm>
        <a:prstGeom prst="rect">
          <a:avLst/>
        </a:prstGeom>
        <a:solidFill>
          <a:schemeClr val="lt2">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EA3B193-4F05-0C48-AB02-75FB1859A573}">
      <dsp:nvSpPr>
        <dsp:cNvPr id="0" name=""/>
        <dsp:cNvSpPr/>
      </dsp:nvSpPr>
      <dsp:spPr>
        <a:xfrm>
          <a:off x="3032264" y="2579010"/>
          <a:ext cx="2498420" cy="4600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l" defTabSz="622300" rtl="0">
            <a:lnSpc>
              <a:spcPct val="90000"/>
            </a:lnSpc>
            <a:spcBef>
              <a:spcPct val="0"/>
            </a:spcBef>
            <a:spcAft>
              <a:spcPct val="35000"/>
            </a:spcAft>
            <a:buNone/>
          </a:pPr>
          <a:r>
            <a:rPr lang="it-IT" sz="1400" b="1" kern="1200" dirty="0"/>
            <a:t>Solo per dati, documenti e informazioni oggetto di pubblicazione ex </a:t>
          </a:r>
          <a:r>
            <a:rPr lang="it-IT" sz="1400" b="1" kern="1200" dirty="0" err="1"/>
            <a:t>dlgs</a:t>
          </a:r>
          <a:r>
            <a:rPr lang="it-IT" sz="1400" b="1" kern="1200" dirty="0"/>
            <a:t> 33/2013</a:t>
          </a:r>
        </a:p>
      </dsp:txBody>
      <dsp:txXfrm>
        <a:off x="3032264" y="2579010"/>
        <a:ext cx="2498420" cy="460030"/>
      </dsp:txXfrm>
    </dsp:sp>
    <dsp:sp modelId="{9171C544-CBFD-624D-80AB-B1EB737F67C8}">
      <dsp:nvSpPr>
        <dsp:cNvPr id="0" name=""/>
        <dsp:cNvSpPr/>
      </dsp:nvSpPr>
      <dsp:spPr>
        <a:xfrm>
          <a:off x="5648544" y="567769"/>
          <a:ext cx="2686473" cy="316055"/>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A848FDC-4181-F04B-89C8-948A9F826FD4}">
      <dsp:nvSpPr>
        <dsp:cNvPr id="0" name=""/>
        <dsp:cNvSpPr/>
      </dsp:nvSpPr>
      <dsp:spPr>
        <a:xfrm>
          <a:off x="5648544" y="686466"/>
          <a:ext cx="197358" cy="197358"/>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733FA6C-DE0D-AD4B-B9F2-8A27173D71D6}">
      <dsp:nvSpPr>
        <dsp:cNvPr id="0" name=""/>
        <dsp:cNvSpPr/>
      </dsp:nvSpPr>
      <dsp:spPr>
        <a:xfrm>
          <a:off x="5655493" y="0"/>
          <a:ext cx="2686473" cy="5677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ctr" defTabSz="622300" rtl="0">
            <a:lnSpc>
              <a:spcPct val="90000"/>
            </a:lnSpc>
            <a:spcBef>
              <a:spcPct val="0"/>
            </a:spcBef>
            <a:spcAft>
              <a:spcPct val="35000"/>
            </a:spcAft>
            <a:buNone/>
          </a:pPr>
          <a:r>
            <a:rPr lang="en-US" sz="1400" b="1" kern="1200" dirty="0"/>
            <a:t>ACCESSO </a:t>
          </a:r>
          <a:r>
            <a:rPr lang="en-US" sz="1400" b="1" kern="1200" dirty="0">
              <a:latin typeface="+mn-lt"/>
            </a:rPr>
            <a:t>CIVICO ex </a:t>
          </a:r>
          <a:r>
            <a:rPr lang="it-IT" sz="1400" b="1" kern="1200" dirty="0" err="1">
              <a:latin typeface="+mn-lt"/>
              <a:cs typeface="Arial Black" charset="0"/>
            </a:rPr>
            <a:t>dlgs</a:t>
          </a:r>
          <a:r>
            <a:rPr lang="it-IT" sz="1400" b="1" kern="1200" dirty="0">
              <a:latin typeface="+mn-lt"/>
              <a:cs typeface="Arial Black" charset="0"/>
            </a:rPr>
            <a:t> 97/2016 </a:t>
          </a:r>
          <a:r>
            <a:rPr lang="en-US" sz="1400" b="1" kern="1200" dirty="0">
              <a:latin typeface="+mn-lt"/>
            </a:rPr>
            <a:t> </a:t>
          </a:r>
        </a:p>
      </dsp:txBody>
      <dsp:txXfrm>
        <a:off x="5655493" y="0"/>
        <a:ext cx="2686473" cy="567769"/>
      </dsp:txXfrm>
    </dsp:sp>
    <dsp:sp modelId="{12D929CD-9782-B44C-8B14-03C348646172}">
      <dsp:nvSpPr>
        <dsp:cNvPr id="0" name=""/>
        <dsp:cNvSpPr/>
      </dsp:nvSpPr>
      <dsp:spPr>
        <a:xfrm>
          <a:off x="5648544" y="1146502"/>
          <a:ext cx="197353" cy="197353"/>
        </a:xfrm>
        <a:prstGeom prst="rect">
          <a:avLst/>
        </a:prstGeom>
        <a:solidFill>
          <a:schemeClr val="lt2">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A014BC9-1B0B-B240-B38C-CA7D24F91B41}">
      <dsp:nvSpPr>
        <dsp:cNvPr id="0" name=""/>
        <dsp:cNvSpPr/>
      </dsp:nvSpPr>
      <dsp:spPr>
        <a:xfrm>
          <a:off x="5836597" y="1015163"/>
          <a:ext cx="2498420" cy="4600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l" defTabSz="622300" rtl="0">
            <a:lnSpc>
              <a:spcPct val="90000"/>
            </a:lnSpc>
            <a:spcBef>
              <a:spcPct val="0"/>
            </a:spcBef>
            <a:spcAft>
              <a:spcPct val="35000"/>
            </a:spcAft>
            <a:buNone/>
          </a:pPr>
          <a:r>
            <a:rPr lang="en-US" sz="1400" b="1" kern="1200" dirty="0"/>
            <a:t>Non </a:t>
          </a:r>
          <a:r>
            <a:rPr lang="en-US" sz="1400" b="1" kern="1200" dirty="0" err="1"/>
            <a:t>si</a:t>
          </a:r>
          <a:r>
            <a:rPr lang="en-US" sz="1400" b="1" kern="1200" dirty="0"/>
            <a:t> </a:t>
          </a:r>
          <a:r>
            <a:rPr lang="en-US" sz="1400" b="1" kern="1200" dirty="0" err="1"/>
            <a:t>richiede</a:t>
          </a:r>
          <a:r>
            <a:rPr lang="en-US" sz="1400" b="1" kern="1200" dirty="0"/>
            <a:t> un </a:t>
          </a:r>
          <a:r>
            <a:rPr lang="en-US" sz="1400" b="1" kern="1200" dirty="0" err="1"/>
            <a:t>interesse</a:t>
          </a:r>
          <a:r>
            <a:rPr lang="en-US" sz="1400" b="1" kern="1200" dirty="0"/>
            <a:t> </a:t>
          </a:r>
          <a:r>
            <a:rPr lang="en-US" sz="1400" b="1" kern="1200" dirty="0" err="1"/>
            <a:t>diretto</a:t>
          </a:r>
          <a:r>
            <a:rPr lang="en-US" sz="1400" b="1" kern="1200" dirty="0"/>
            <a:t> </a:t>
          </a:r>
          <a:r>
            <a:rPr lang="it-IT" sz="1400" b="1" kern="1200" dirty="0"/>
            <a:t>per accedere a </a:t>
          </a:r>
          <a:r>
            <a:rPr lang="it-IT" sz="1400" b="1" kern="1200" dirty="0">
              <a:solidFill>
                <a:srgbClr val="800000"/>
              </a:solidFill>
            </a:rPr>
            <a:t>DATI, DOCUMENTI O INFORMAZIONI</a:t>
          </a:r>
          <a:endParaRPr lang="en-US" sz="1400" b="1" kern="1200" dirty="0">
            <a:solidFill>
              <a:srgbClr val="800000"/>
            </a:solidFill>
          </a:endParaRPr>
        </a:p>
      </dsp:txBody>
      <dsp:txXfrm>
        <a:off x="5836597" y="1015163"/>
        <a:ext cx="2498420" cy="460030"/>
      </dsp:txXfrm>
    </dsp:sp>
    <dsp:sp modelId="{B00BAF28-0CE3-2F4E-A4E8-B9487ED5E02E}">
      <dsp:nvSpPr>
        <dsp:cNvPr id="0" name=""/>
        <dsp:cNvSpPr/>
      </dsp:nvSpPr>
      <dsp:spPr>
        <a:xfrm>
          <a:off x="5632072" y="2570394"/>
          <a:ext cx="197353" cy="197353"/>
        </a:xfrm>
        <a:prstGeom prst="rect">
          <a:avLst/>
        </a:prstGeom>
        <a:solidFill>
          <a:schemeClr val="lt2">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60724FD-5BA8-7144-A254-8390DD8D36F9}">
      <dsp:nvSpPr>
        <dsp:cNvPr id="0" name=""/>
        <dsp:cNvSpPr/>
      </dsp:nvSpPr>
      <dsp:spPr>
        <a:xfrm>
          <a:off x="5837896" y="2315523"/>
          <a:ext cx="2498420" cy="13664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l" defTabSz="622300" rtl="0">
            <a:lnSpc>
              <a:spcPct val="90000"/>
            </a:lnSpc>
            <a:spcBef>
              <a:spcPct val="0"/>
            </a:spcBef>
            <a:spcAft>
              <a:spcPct val="35000"/>
            </a:spcAft>
            <a:buNone/>
          </a:pPr>
          <a:r>
            <a:rPr lang="it-IT" sz="1400" b="1" kern="1200" dirty="0"/>
            <a:t>Anche per dati e documenti detenuti dalle pubbliche amministrazioni, ulteriori rispetto a quelli oggetto di pubblicazione </a:t>
          </a:r>
          <a:endParaRPr lang="en-US" sz="1400" b="1" kern="1200" dirty="0"/>
        </a:p>
      </dsp:txBody>
      <dsp:txXfrm>
        <a:off x="5837896" y="2315523"/>
        <a:ext cx="2498420" cy="136641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4B213-6064-C64F-8212-D722D092E268}">
      <dsp:nvSpPr>
        <dsp:cNvPr id="0" name=""/>
        <dsp:cNvSpPr/>
      </dsp:nvSpPr>
      <dsp:spPr>
        <a:xfrm>
          <a:off x="0" y="467580"/>
          <a:ext cx="2690046" cy="316476"/>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511C1740-2C73-1E4B-AA88-1073B6D182A8}">
      <dsp:nvSpPr>
        <dsp:cNvPr id="0" name=""/>
        <dsp:cNvSpPr/>
      </dsp:nvSpPr>
      <dsp:spPr>
        <a:xfrm>
          <a:off x="22123" y="513718"/>
          <a:ext cx="197620" cy="19762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9D8B2C4-5B75-1E4F-8831-23C9ED4D1431}">
      <dsp:nvSpPr>
        <dsp:cNvPr id="0" name=""/>
        <dsp:cNvSpPr/>
      </dsp:nvSpPr>
      <dsp:spPr>
        <a:xfrm>
          <a:off x="0" y="0"/>
          <a:ext cx="2690046" cy="568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rtl="0">
            <a:lnSpc>
              <a:spcPct val="90000"/>
            </a:lnSpc>
            <a:spcBef>
              <a:spcPct val="0"/>
            </a:spcBef>
            <a:spcAft>
              <a:spcPct val="35000"/>
            </a:spcAft>
            <a:buNone/>
          </a:pPr>
          <a:r>
            <a:rPr lang="it-IT" sz="1800" b="1" kern="1200" dirty="0"/>
            <a:t>ACCESSO AGLI ATTI ex 241/90</a:t>
          </a:r>
        </a:p>
      </dsp:txBody>
      <dsp:txXfrm>
        <a:off x="0" y="0"/>
        <a:ext cx="2690046" cy="568524"/>
      </dsp:txXfrm>
    </dsp:sp>
    <dsp:sp modelId="{B4B0FAA9-56AB-9E46-9328-63DB5B50DC8C}">
      <dsp:nvSpPr>
        <dsp:cNvPr id="0" name=""/>
        <dsp:cNvSpPr/>
      </dsp:nvSpPr>
      <dsp:spPr>
        <a:xfrm>
          <a:off x="2842450" y="501554"/>
          <a:ext cx="2690046" cy="316476"/>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329DE3E-6972-4F47-A5CB-14F4DC1143F8}">
      <dsp:nvSpPr>
        <dsp:cNvPr id="0" name=""/>
        <dsp:cNvSpPr/>
      </dsp:nvSpPr>
      <dsp:spPr>
        <a:xfrm>
          <a:off x="2763132" y="586433"/>
          <a:ext cx="197620" cy="19762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F66AB8C-32E2-104E-89A0-874378D3F10D}">
      <dsp:nvSpPr>
        <dsp:cNvPr id="0" name=""/>
        <dsp:cNvSpPr/>
      </dsp:nvSpPr>
      <dsp:spPr>
        <a:xfrm>
          <a:off x="2861952" y="0"/>
          <a:ext cx="2690046" cy="568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rtl="0">
            <a:lnSpc>
              <a:spcPct val="90000"/>
            </a:lnSpc>
            <a:spcBef>
              <a:spcPct val="0"/>
            </a:spcBef>
            <a:spcAft>
              <a:spcPct val="35000"/>
            </a:spcAft>
            <a:buNone/>
          </a:pPr>
          <a:r>
            <a:rPr lang="it-IT" sz="1800" b="1" kern="1200" dirty="0"/>
            <a:t>ACCESSO CIVICO ex </a:t>
          </a:r>
          <a:r>
            <a:rPr lang="it-IT" sz="1800" b="1" kern="1200" dirty="0" err="1"/>
            <a:t>dlgs</a:t>
          </a:r>
          <a:r>
            <a:rPr lang="it-IT" sz="1800" b="1" kern="1200" dirty="0"/>
            <a:t> 33/2013</a:t>
          </a:r>
        </a:p>
      </dsp:txBody>
      <dsp:txXfrm>
        <a:off x="2861952" y="0"/>
        <a:ext cx="2690046" cy="568524"/>
      </dsp:txXfrm>
    </dsp:sp>
    <dsp:sp modelId="{9171C544-CBFD-624D-80AB-B1EB737F67C8}">
      <dsp:nvSpPr>
        <dsp:cNvPr id="0" name=""/>
        <dsp:cNvSpPr/>
      </dsp:nvSpPr>
      <dsp:spPr>
        <a:xfrm>
          <a:off x="5651920" y="467577"/>
          <a:ext cx="2690046" cy="316476"/>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A848FDC-4181-F04B-89C8-948A9F826FD4}">
      <dsp:nvSpPr>
        <dsp:cNvPr id="0" name=""/>
        <dsp:cNvSpPr/>
      </dsp:nvSpPr>
      <dsp:spPr>
        <a:xfrm>
          <a:off x="5736169" y="578672"/>
          <a:ext cx="197620" cy="197620"/>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733FA6C-DE0D-AD4B-B9F2-8A27173D71D6}">
      <dsp:nvSpPr>
        <dsp:cNvPr id="0" name=""/>
        <dsp:cNvSpPr/>
      </dsp:nvSpPr>
      <dsp:spPr>
        <a:xfrm>
          <a:off x="5651920" y="0"/>
          <a:ext cx="2690046" cy="5685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rtl="0">
            <a:lnSpc>
              <a:spcPct val="90000"/>
            </a:lnSpc>
            <a:spcBef>
              <a:spcPct val="0"/>
            </a:spcBef>
            <a:spcAft>
              <a:spcPct val="35000"/>
            </a:spcAft>
            <a:buNone/>
          </a:pPr>
          <a:r>
            <a:rPr lang="en-US" sz="1800" b="1" kern="1200" dirty="0"/>
            <a:t>ACCESSO </a:t>
          </a:r>
          <a:r>
            <a:rPr lang="en-US" sz="1800" b="1" kern="1200" dirty="0">
              <a:latin typeface="+mn-lt"/>
            </a:rPr>
            <a:t>CIVICO ex </a:t>
          </a:r>
          <a:r>
            <a:rPr lang="it-IT" sz="1800" b="1" kern="1200" dirty="0" err="1">
              <a:latin typeface="+mn-lt"/>
              <a:cs typeface="Arial Black" charset="0"/>
            </a:rPr>
            <a:t>dlgs</a:t>
          </a:r>
          <a:r>
            <a:rPr lang="it-IT" sz="1800" b="1" kern="1200" dirty="0">
              <a:latin typeface="+mn-lt"/>
              <a:cs typeface="Arial Black" charset="0"/>
            </a:rPr>
            <a:t> 97/2016 </a:t>
          </a:r>
          <a:r>
            <a:rPr lang="en-US" sz="1800" b="1" kern="1200" dirty="0">
              <a:latin typeface="+mn-lt"/>
            </a:rPr>
            <a:t> </a:t>
          </a:r>
          <a:endParaRPr lang="en-US" sz="1800" b="1" kern="1200" dirty="0"/>
        </a:p>
      </dsp:txBody>
      <dsp:txXfrm>
        <a:off x="5651920" y="0"/>
        <a:ext cx="2690046" cy="56852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4B213-6064-C64F-8212-D722D092E268}">
      <dsp:nvSpPr>
        <dsp:cNvPr id="0" name=""/>
        <dsp:cNvSpPr/>
      </dsp:nvSpPr>
      <dsp:spPr>
        <a:xfrm>
          <a:off x="0" y="467660"/>
          <a:ext cx="2690506" cy="316530"/>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511C1740-2C73-1E4B-AA88-1073B6D182A8}">
      <dsp:nvSpPr>
        <dsp:cNvPr id="0" name=""/>
        <dsp:cNvSpPr/>
      </dsp:nvSpPr>
      <dsp:spPr>
        <a:xfrm>
          <a:off x="21414" y="513806"/>
          <a:ext cx="197654" cy="197654"/>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9D8B2C4-5B75-1E4F-8831-23C9ED4D1431}">
      <dsp:nvSpPr>
        <dsp:cNvPr id="0" name=""/>
        <dsp:cNvSpPr/>
      </dsp:nvSpPr>
      <dsp:spPr>
        <a:xfrm>
          <a:off x="0" y="0"/>
          <a:ext cx="2690506" cy="568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rtl="0">
            <a:lnSpc>
              <a:spcPct val="90000"/>
            </a:lnSpc>
            <a:spcBef>
              <a:spcPct val="0"/>
            </a:spcBef>
            <a:spcAft>
              <a:spcPct val="35000"/>
            </a:spcAft>
            <a:buNone/>
          </a:pPr>
          <a:r>
            <a:rPr lang="it-IT" sz="1800" b="1" kern="1200" dirty="0"/>
            <a:t>ACCESSO AGLI ATTI ex 241/90</a:t>
          </a:r>
        </a:p>
      </dsp:txBody>
      <dsp:txXfrm>
        <a:off x="0" y="0"/>
        <a:ext cx="2690506" cy="568621"/>
      </dsp:txXfrm>
    </dsp:sp>
    <dsp:sp modelId="{B4B0FAA9-56AB-9E46-9328-63DB5B50DC8C}">
      <dsp:nvSpPr>
        <dsp:cNvPr id="0" name=""/>
        <dsp:cNvSpPr/>
      </dsp:nvSpPr>
      <dsp:spPr>
        <a:xfrm>
          <a:off x="2842222" y="501640"/>
          <a:ext cx="2690506" cy="316530"/>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C329DE3E-6972-4F47-A5CB-14F4DC1143F8}">
      <dsp:nvSpPr>
        <dsp:cNvPr id="0" name=""/>
        <dsp:cNvSpPr/>
      </dsp:nvSpPr>
      <dsp:spPr>
        <a:xfrm>
          <a:off x="2762891" y="586533"/>
          <a:ext cx="197654" cy="197654"/>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F66AB8C-32E2-104E-89A0-874378D3F10D}">
      <dsp:nvSpPr>
        <dsp:cNvPr id="0" name=""/>
        <dsp:cNvSpPr/>
      </dsp:nvSpPr>
      <dsp:spPr>
        <a:xfrm>
          <a:off x="2861729" y="0"/>
          <a:ext cx="2690506" cy="568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rtl="0">
            <a:lnSpc>
              <a:spcPct val="90000"/>
            </a:lnSpc>
            <a:spcBef>
              <a:spcPct val="0"/>
            </a:spcBef>
            <a:spcAft>
              <a:spcPct val="35000"/>
            </a:spcAft>
            <a:buNone/>
          </a:pPr>
          <a:r>
            <a:rPr lang="it-IT" sz="1800" b="1" kern="1200" dirty="0"/>
            <a:t>ACCESSO CIVICO ex </a:t>
          </a:r>
          <a:r>
            <a:rPr lang="it-IT" sz="1800" b="1" kern="1200" dirty="0" err="1"/>
            <a:t>dlgs</a:t>
          </a:r>
          <a:r>
            <a:rPr lang="it-IT" sz="1800" b="1" kern="1200" dirty="0"/>
            <a:t> 33/2013</a:t>
          </a:r>
        </a:p>
      </dsp:txBody>
      <dsp:txXfrm>
        <a:off x="2861729" y="0"/>
        <a:ext cx="2690506" cy="568621"/>
      </dsp:txXfrm>
    </dsp:sp>
    <dsp:sp modelId="{9171C544-CBFD-624D-80AB-B1EB737F67C8}">
      <dsp:nvSpPr>
        <dsp:cNvPr id="0" name=""/>
        <dsp:cNvSpPr/>
      </dsp:nvSpPr>
      <dsp:spPr>
        <a:xfrm>
          <a:off x="5651460" y="467657"/>
          <a:ext cx="2690506" cy="316530"/>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w="9525" cap="flat" cmpd="sng" algn="ctr">
          <a:solidFill>
            <a:schemeClr val="dk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sp>
    <dsp:sp modelId="{3A848FDC-4181-F04B-89C8-948A9F826FD4}">
      <dsp:nvSpPr>
        <dsp:cNvPr id="0" name=""/>
        <dsp:cNvSpPr/>
      </dsp:nvSpPr>
      <dsp:spPr>
        <a:xfrm>
          <a:off x="5736437" y="578771"/>
          <a:ext cx="197654" cy="197654"/>
        </a:xfrm>
        <a:prstGeom prst="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733FA6C-DE0D-AD4B-B9F2-8A27173D71D6}">
      <dsp:nvSpPr>
        <dsp:cNvPr id="0" name=""/>
        <dsp:cNvSpPr/>
      </dsp:nvSpPr>
      <dsp:spPr>
        <a:xfrm>
          <a:off x="5651460" y="0"/>
          <a:ext cx="2690506" cy="5686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22860" rIns="34290" bIns="22860" numCol="1" spcCol="1270" anchor="ctr" anchorCtr="0">
          <a:noAutofit/>
        </a:bodyPr>
        <a:lstStyle/>
        <a:p>
          <a:pPr marL="0" lvl="0" indent="0" algn="ctr" defTabSz="800100" rtl="0">
            <a:lnSpc>
              <a:spcPct val="90000"/>
            </a:lnSpc>
            <a:spcBef>
              <a:spcPct val="0"/>
            </a:spcBef>
            <a:spcAft>
              <a:spcPct val="35000"/>
            </a:spcAft>
            <a:buNone/>
          </a:pPr>
          <a:r>
            <a:rPr lang="en-US" sz="1800" b="1" kern="1200" dirty="0"/>
            <a:t>ACCESSO </a:t>
          </a:r>
          <a:r>
            <a:rPr lang="en-US" sz="1800" b="1" kern="1200" dirty="0">
              <a:latin typeface="+mn-lt"/>
            </a:rPr>
            <a:t>CIVICO ex </a:t>
          </a:r>
          <a:r>
            <a:rPr lang="it-IT" sz="1800" b="1" kern="1200" dirty="0" err="1">
              <a:latin typeface="+mn-lt"/>
              <a:cs typeface="Arial Black" charset="0"/>
            </a:rPr>
            <a:t>dlgs</a:t>
          </a:r>
          <a:r>
            <a:rPr lang="it-IT" sz="1800" b="1" kern="1200" dirty="0">
              <a:latin typeface="+mn-lt"/>
              <a:cs typeface="Arial Black" charset="0"/>
            </a:rPr>
            <a:t> 97/2016 </a:t>
          </a:r>
          <a:r>
            <a:rPr lang="en-US" sz="1800" b="1" kern="1200" dirty="0">
              <a:latin typeface="+mn-lt"/>
            </a:rPr>
            <a:t> </a:t>
          </a:r>
          <a:endParaRPr lang="en-US" sz="1800" b="1" kern="1200" dirty="0"/>
        </a:p>
      </dsp:txBody>
      <dsp:txXfrm>
        <a:off x="5651460" y="0"/>
        <a:ext cx="2690506" cy="5686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4EBE3-0E35-4043-AB65-049E904F481D}">
      <dsp:nvSpPr>
        <dsp:cNvPr id="0" name=""/>
        <dsp:cNvSpPr/>
      </dsp:nvSpPr>
      <dsp:spPr>
        <a:xfrm>
          <a:off x="0" y="74070"/>
          <a:ext cx="8064896" cy="954719"/>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it-IT" sz="2400" b="1" kern="1200" dirty="0"/>
            <a:t>All’attuale quadro normativo in materia di trasparenza il d.lgs. 97/2016 ha apportato rilevanti innovazioni</a:t>
          </a:r>
        </a:p>
      </dsp:txBody>
      <dsp:txXfrm>
        <a:off x="46606" y="120676"/>
        <a:ext cx="7971684" cy="861507"/>
      </dsp:txXfrm>
    </dsp:sp>
    <dsp:sp modelId="{826D08D2-69C1-4E46-B439-BC406E2E96BA}">
      <dsp:nvSpPr>
        <dsp:cNvPr id="0" name=""/>
        <dsp:cNvSpPr/>
      </dsp:nvSpPr>
      <dsp:spPr>
        <a:xfrm>
          <a:off x="0" y="1028790"/>
          <a:ext cx="8064896" cy="3775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60"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it-IT" sz="1900" b="1" kern="1200" dirty="0"/>
            <a:t>Un </a:t>
          </a:r>
          <a:r>
            <a:rPr lang="it-IT" sz="1900" b="1" kern="1200" dirty="0">
              <a:solidFill>
                <a:srgbClr val="C00000"/>
              </a:solidFill>
            </a:rPr>
            <a:t>nuovo ambito soggettivo di applicazione </a:t>
          </a:r>
          <a:r>
            <a:rPr lang="it-IT" sz="1900" b="1" kern="1200" dirty="0"/>
            <a:t>degli obblighi e delle misure in materia di trasparenza.</a:t>
          </a:r>
        </a:p>
        <a:p>
          <a:pPr marL="171450" lvl="1" indent="-171450" algn="l" defTabSz="844550">
            <a:lnSpc>
              <a:spcPct val="90000"/>
            </a:lnSpc>
            <a:spcBef>
              <a:spcPct val="0"/>
            </a:spcBef>
            <a:spcAft>
              <a:spcPct val="20000"/>
            </a:spcAft>
            <a:buChar char="•"/>
          </a:pPr>
          <a:r>
            <a:rPr lang="it-IT" sz="1900" b="1" kern="1200" dirty="0"/>
            <a:t>Il decreto persegue, inoltre, l’importante obiettivo di </a:t>
          </a:r>
          <a:r>
            <a:rPr lang="it-IT" sz="1900" b="1" kern="1200" dirty="0">
              <a:solidFill>
                <a:srgbClr val="C00000"/>
              </a:solidFill>
            </a:rPr>
            <a:t>razionalizzare gli obblighi di pubblicazione vigenti </a:t>
          </a:r>
          <a:r>
            <a:rPr lang="it-IT" sz="1900" b="1" kern="1200" dirty="0"/>
            <a:t>mediante la concentrazione e la riduzione degli oneri gravanti sulle amministrazioni pubbliche.</a:t>
          </a:r>
        </a:p>
        <a:p>
          <a:pPr marL="171450" lvl="1" indent="-171450" algn="l" defTabSz="844550">
            <a:lnSpc>
              <a:spcPct val="90000"/>
            </a:lnSpc>
            <a:spcBef>
              <a:spcPct val="0"/>
            </a:spcBef>
            <a:spcAft>
              <a:spcPct val="20000"/>
            </a:spcAft>
            <a:buChar char="•"/>
          </a:pPr>
          <a:r>
            <a:rPr lang="it-IT" sz="1900" b="1" kern="1200" dirty="0">
              <a:solidFill>
                <a:srgbClr val="C00000"/>
              </a:solidFill>
            </a:rPr>
            <a:t>Modulazione degli obblighi di pubblicazione e delle relative modalità di attuazione </a:t>
          </a:r>
          <a:r>
            <a:rPr lang="it-IT" sz="1900" b="1" kern="1200" dirty="0"/>
            <a:t>in relazione alla natura dei soggetti, alla loro dimensione organizzativa e alle attività svolte prevedendo, in particolare, modalità semplificate per i comuni con popolazione inferiore a 15.000 abitanti, per gli ordini e collegi professionali</a:t>
          </a:r>
        </a:p>
        <a:p>
          <a:pPr marL="171450" lvl="1" indent="-171450" algn="l" defTabSz="844550">
            <a:lnSpc>
              <a:spcPct val="90000"/>
            </a:lnSpc>
            <a:spcBef>
              <a:spcPct val="0"/>
            </a:spcBef>
            <a:spcAft>
              <a:spcPct val="20000"/>
            </a:spcAft>
            <a:buChar char="•"/>
          </a:pPr>
          <a:r>
            <a:rPr lang="it-IT" sz="1900" b="1" kern="1200" dirty="0"/>
            <a:t>Nella sezione “Amministrazione trasparente” dei rispettivi siti istituzionali è inserito un </a:t>
          </a:r>
          <a:r>
            <a:rPr lang="it-IT" sz="1900" b="1" kern="1200" dirty="0">
              <a:solidFill>
                <a:srgbClr val="C00000"/>
              </a:solidFill>
            </a:rPr>
            <a:t>mero collegamento ipertestuale </a:t>
          </a:r>
          <a:r>
            <a:rPr lang="it-IT" sz="1900" b="1" kern="1200" dirty="0"/>
            <a:t>alle banche dati contenenti i dati, le informazioni e i documenti oggetto di pubblicazione</a:t>
          </a:r>
        </a:p>
      </dsp:txBody>
      <dsp:txXfrm>
        <a:off x="0" y="1028790"/>
        <a:ext cx="8064896" cy="37756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4EBE3-0E35-4043-AB65-049E904F481D}">
      <dsp:nvSpPr>
        <dsp:cNvPr id="0" name=""/>
        <dsp:cNvSpPr/>
      </dsp:nvSpPr>
      <dsp:spPr>
        <a:xfrm>
          <a:off x="0" y="312390"/>
          <a:ext cx="8064896" cy="127296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it-IT" sz="3200" b="1" kern="1200" dirty="0"/>
            <a:t>Si è disposta la confluenza dei contenuti del PTTI all’interno del PTPC</a:t>
          </a:r>
        </a:p>
      </dsp:txBody>
      <dsp:txXfrm>
        <a:off x="62141" y="374531"/>
        <a:ext cx="7940614" cy="1148678"/>
      </dsp:txXfrm>
    </dsp:sp>
    <dsp:sp modelId="{826D08D2-69C1-4E46-B439-BC406E2E96BA}">
      <dsp:nvSpPr>
        <dsp:cNvPr id="0" name=""/>
        <dsp:cNvSpPr/>
      </dsp:nvSpPr>
      <dsp:spPr>
        <a:xfrm>
          <a:off x="0" y="1585350"/>
          <a:ext cx="8064896" cy="2980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60"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it-IT" sz="2500" b="1" kern="1200" dirty="0"/>
            <a:t>Sempre in un’ottica di semplificazione e coordinamento degli strumenti di programmazione in materia di prevenzione della corruzione possono interpretarsi le modifiche all’art. 10 del d.lgs. 33/2013.</a:t>
          </a:r>
        </a:p>
        <a:p>
          <a:pPr marL="228600" lvl="1" indent="-228600" algn="l" defTabSz="1111250">
            <a:lnSpc>
              <a:spcPct val="90000"/>
            </a:lnSpc>
            <a:spcBef>
              <a:spcPct val="0"/>
            </a:spcBef>
            <a:spcAft>
              <a:spcPct val="20000"/>
            </a:spcAft>
            <a:buChar char="•"/>
          </a:pPr>
          <a:r>
            <a:rPr lang="it-IT" sz="2500" b="1" kern="1200" dirty="0"/>
            <a:t>In base a queste ultime </a:t>
          </a:r>
          <a:r>
            <a:rPr lang="it-IT" sz="2500" b="1" kern="1200" dirty="0">
              <a:solidFill>
                <a:srgbClr val="C00000"/>
              </a:solidFill>
            </a:rPr>
            <a:t>il PTPC contiene, in una apposita sezione, l’individuazione dei responsabili della trasmissione e della pubblicazione</a:t>
          </a:r>
          <a:r>
            <a:rPr lang="it-IT" sz="2500" b="1" kern="1200" dirty="0"/>
            <a:t> dei documenti, delle informazioni e dei dati ai sensi del d.lgs. 33/2013. </a:t>
          </a:r>
        </a:p>
      </dsp:txBody>
      <dsp:txXfrm>
        <a:off x="0" y="1585350"/>
        <a:ext cx="8064896" cy="29808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4EBE3-0E35-4043-AB65-049E904F481D}">
      <dsp:nvSpPr>
        <dsp:cNvPr id="0" name=""/>
        <dsp:cNvSpPr/>
      </dsp:nvSpPr>
      <dsp:spPr>
        <a:xfrm>
          <a:off x="0" y="432630"/>
          <a:ext cx="8064896" cy="767520"/>
        </a:xfrm>
        <a:prstGeom prst="round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it-IT" sz="3200" b="1" kern="1200" dirty="0"/>
            <a:t>Introduzione dell’accesso civico generalizzato</a:t>
          </a:r>
        </a:p>
      </dsp:txBody>
      <dsp:txXfrm>
        <a:off x="37467" y="470097"/>
        <a:ext cx="7989962" cy="692586"/>
      </dsp:txXfrm>
    </dsp:sp>
    <dsp:sp modelId="{826D08D2-69C1-4E46-B439-BC406E2E96BA}">
      <dsp:nvSpPr>
        <dsp:cNvPr id="0" name=""/>
        <dsp:cNvSpPr/>
      </dsp:nvSpPr>
      <dsp:spPr>
        <a:xfrm>
          <a:off x="0" y="1200150"/>
          <a:ext cx="8064896" cy="3245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60"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it-IT" sz="2500" b="1" kern="1200" dirty="0">
              <a:solidFill>
                <a:srgbClr val="C00000"/>
              </a:solidFill>
            </a:rPr>
            <a:t>l’art. 5 </a:t>
          </a:r>
          <a:r>
            <a:rPr lang="it-IT" sz="2500" b="1" kern="1200" dirty="0"/>
            <a:t>del d.lgs. 33/2013, ha disciplinato anche un </a:t>
          </a:r>
          <a:r>
            <a:rPr lang="it-IT" sz="2500" b="1" kern="1200" dirty="0">
              <a:solidFill>
                <a:srgbClr val="C00000"/>
              </a:solidFill>
            </a:rPr>
            <a:t>nuovo accesso civico</a:t>
          </a:r>
          <a:r>
            <a:rPr lang="it-IT" sz="2500" b="1" kern="1200" dirty="0"/>
            <a:t>, molto più ampio di quello previsto dalla precedente formulazione, riconoscendo a </a:t>
          </a:r>
          <a:r>
            <a:rPr lang="it-IT" sz="2500" b="1" kern="1200" dirty="0">
              <a:solidFill>
                <a:srgbClr val="C00000"/>
              </a:solidFill>
            </a:rPr>
            <a:t>chiunque</a:t>
          </a:r>
          <a:r>
            <a:rPr lang="it-IT" sz="2500" b="1" kern="1200" dirty="0"/>
            <a:t>, indipendentemente dalla titolarità di situazioni giuridicamente rilevanti, </a:t>
          </a:r>
          <a:r>
            <a:rPr lang="it-IT" sz="2500" b="1" kern="1200" dirty="0">
              <a:solidFill>
                <a:srgbClr val="C00000"/>
              </a:solidFill>
            </a:rPr>
            <a:t>l’accesso ai dati e ai documenti detenuti dalle pubbliche amministrazioni</a:t>
          </a:r>
          <a:r>
            <a:rPr lang="it-IT" sz="2500" b="1" kern="1200" dirty="0"/>
            <a:t>, nel rispetto dei limiti relativi alla tutela di interessi pubblici e privati, e salvi i casi di segreto o di divieto di divulgazione previsti dall’ordinamento.</a:t>
          </a:r>
        </a:p>
      </dsp:txBody>
      <dsp:txXfrm>
        <a:off x="0" y="1200150"/>
        <a:ext cx="8064896" cy="32457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D59B3-2FA1-044E-9876-45ABFB92F958}">
      <dsp:nvSpPr>
        <dsp:cNvPr id="0" name=""/>
        <dsp:cNvSpPr/>
      </dsp:nvSpPr>
      <dsp:spPr>
        <a:xfrm>
          <a:off x="385595" y="0"/>
          <a:ext cx="3187101" cy="212472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7000" b="-37000"/>
          </a:stretch>
        </a:blip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4DA411E-C5CE-4E45-A75A-E4561D20D755}">
      <dsp:nvSpPr>
        <dsp:cNvPr id="0" name=""/>
        <dsp:cNvSpPr/>
      </dsp:nvSpPr>
      <dsp:spPr>
        <a:xfrm>
          <a:off x="3528383" y="2128805"/>
          <a:ext cx="4923026" cy="3127773"/>
        </a:xfrm>
        <a:prstGeom prst="rect">
          <a:avLst/>
        </a:prstGeom>
        <a:solidFill>
          <a:srgbClr val="FFFFFF"/>
        </a:solid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it-IT" sz="1600" b="1" kern="1200" noProof="0" dirty="0">
              <a:latin typeface="Calibri" panose="020F0502020204030204" pitchFamily="34" charset="0"/>
              <a:cs typeface="Calibri" panose="020F0502020204030204" pitchFamily="34" charset="0"/>
            </a:rPr>
            <a:t>diritto a </a:t>
          </a:r>
          <a:r>
            <a:rPr lang="it-IT" sz="1600" b="1" kern="1200" noProof="0" dirty="0" err="1">
              <a:latin typeface="Calibri" panose="020F0502020204030204" pitchFamily="34" charset="0"/>
              <a:cs typeface="Calibri" panose="020F0502020204030204" pitchFamily="34" charset="0"/>
            </a:rPr>
            <a:t>titolarita</a:t>
          </a:r>
          <a:r>
            <a:rPr lang="it-IT" sz="1600" b="1" kern="1200" noProof="0" dirty="0">
              <a:latin typeface="Calibri" panose="020F0502020204030204" pitchFamily="34" charset="0"/>
              <a:cs typeface="Calibri" panose="020F0502020204030204" pitchFamily="34" charset="0"/>
            </a:rPr>
            <a:t>̀ diffusa, potendo essere attivato “da </a:t>
          </a:r>
          <a:r>
            <a:rPr lang="it-IT" sz="1600" b="1" kern="1200" noProof="0" dirty="0">
              <a:solidFill>
                <a:srgbClr val="800000"/>
              </a:solidFill>
              <a:latin typeface="Calibri" panose="020F0502020204030204" pitchFamily="34" charset="0"/>
              <a:cs typeface="Calibri" panose="020F0502020204030204" pitchFamily="34" charset="0"/>
            </a:rPr>
            <a:t>chiunque</a:t>
          </a:r>
          <a:r>
            <a:rPr lang="it-IT" sz="1600" b="1" kern="1200" noProof="0" dirty="0">
              <a:latin typeface="Calibri" panose="020F0502020204030204" pitchFamily="34" charset="0"/>
              <a:cs typeface="Calibri" panose="020F0502020204030204" pitchFamily="34" charset="0"/>
            </a:rPr>
            <a:t>” e </a:t>
          </a:r>
          <a:r>
            <a:rPr lang="it-IT" sz="1600" b="1" kern="1200" noProof="0" dirty="0">
              <a:solidFill>
                <a:srgbClr val="800000"/>
              </a:solidFill>
              <a:latin typeface="Calibri" panose="020F0502020204030204" pitchFamily="34" charset="0"/>
              <a:cs typeface="Calibri" panose="020F0502020204030204" pitchFamily="34" charset="0"/>
            </a:rPr>
            <a:t>non essendo sottoposto ad alcuna limitazione quanto alla legittimazione soggettiva del richiedente </a:t>
          </a:r>
          <a:r>
            <a:rPr lang="it-IT" sz="1600" b="1" kern="1200" noProof="0" dirty="0">
              <a:latin typeface="Calibri" panose="020F0502020204030204" pitchFamily="34" charset="0"/>
              <a:cs typeface="Calibri" panose="020F0502020204030204" pitchFamily="34" charset="0"/>
            </a:rPr>
            <a:t>(comma 3). </a:t>
          </a:r>
        </a:p>
        <a:p>
          <a:pPr marL="0" lvl="0" indent="0" algn="l" defTabSz="711200">
            <a:lnSpc>
              <a:spcPct val="90000"/>
            </a:lnSpc>
            <a:spcBef>
              <a:spcPct val="0"/>
            </a:spcBef>
            <a:spcAft>
              <a:spcPct val="35000"/>
            </a:spcAft>
            <a:buNone/>
          </a:pPr>
          <a:r>
            <a:rPr lang="it-IT" sz="1600" b="1" kern="1200" noProof="0" dirty="0">
              <a:latin typeface="Calibri" panose="020F0502020204030204" pitchFamily="34" charset="0"/>
              <a:cs typeface="Calibri" panose="020F0502020204030204" pitchFamily="34" charset="0"/>
            </a:rPr>
            <a:t>A </a:t>
          </a:r>
          <a:r>
            <a:rPr lang="it-IT" sz="1600" b="1" kern="1200" noProof="0" dirty="0" err="1">
              <a:latin typeface="Calibri" panose="020F0502020204030204" pitchFamily="34" charset="0"/>
              <a:cs typeface="Calibri" panose="020F0502020204030204" pitchFamily="34" charset="0"/>
            </a:rPr>
            <a:t>cio</a:t>
          </a:r>
          <a:r>
            <a:rPr lang="it-IT" sz="1600" b="1" kern="1200" noProof="0" dirty="0">
              <a:latin typeface="Calibri" panose="020F0502020204030204" pitchFamily="34" charset="0"/>
              <a:cs typeface="Calibri" panose="020F0502020204030204" pitchFamily="34" charset="0"/>
            </a:rPr>
            <a:t>̀ si aggiunge un ulteriore elemento, ossia che l’istanza “</a:t>
          </a:r>
          <a:r>
            <a:rPr lang="it-IT" sz="1600" b="1" kern="1200" noProof="0" dirty="0">
              <a:solidFill>
                <a:srgbClr val="800000"/>
              </a:solidFill>
              <a:latin typeface="Calibri" panose="020F0502020204030204" pitchFamily="34" charset="0"/>
              <a:cs typeface="Calibri" panose="020F0502020204030204" pitchFamily="34" charset="0"/>
            </a:rPr>
            <a:t>non richiede motivazione</a:t>
          </a:r>
          <a:r>
            <a:rPr lang="it-IT" sz="1600" b="1" kern="1200" noProof="0" dirty="0">
              <a:latin typeface="Calibri" panose="020F0502020204030204" pitchFamily="34" charset="0"/>
              <a:cs typeface="Calibri" panose="020F0502020204030204" pitchFamily="34" charset="0"/>
            </a:rPr>
            <a:t>”. In altri termini, tale nuova tipologia di accesso civico risponde all’interesse dell’ordinamento di assicurare ai cittadini (a “chiunque”), indipendentemente dalla </a:t>
          </a:r>
          <a:r>
            <a:rPr lang="it-IT" sz="1600" b="1" kern="1200" noProof="0" dirty="0" err="1">
              <a:latin typeface="Calibri" panose="020F0502020204030204" pitchFamily="34" charset="0"/>
              <a:cs typeface="Calibri" panose="020F0502020204030204" pitchFamily="34" charset="0"/>
            </a:rPr>
            <a:t>titolarita</a:t>
          </a:r>
          <a:r>
            <a:rPr lang="it-IT" sz="1600" b="1" kern="1200" noProof="0" dirty="0">
              <a:latin typeface="Calibri" panose="020F0502020204030204" pitchFamily="34" charset="0"/>
              <a:cs typeface="Calibri" panose="020F0502020204030204" pitchFamily="34" charset="0"/>
            </a:rPr>
            <a:t>̀ di situazioni giuridiche soggettive, un accesso a dati, documenti e informazioni detenute da pubbliche amministrazioni e dai soggetti indicati nell’art. art. 2-bis del d.lgs. 33/2013 come modificato dal d.lgs. 97/2016. </a:t>
          </a:r>
        </a:p>
      </dsp:txBody>
      <dsp:txXfrm>
        <a:off x="3528383" y="2128805"/>
        <a:ext cx="4923026" cy="3127773"/>
      </dsp:txXfrm>
    </dsp:sp>
    <dsp:sp modelId="{FD4DF1FF-4672-FA43-A3F8-D3AE31D1D9F7}">
      <dsp:nvSpPr>
        <dsp:cNvPr id="0" name=""/>
        <dsp:cNvSpPr/>
      </dsp:nvSpPr>
      <dsp:spPr>
        <a:xfrm>
          <a:off x="3168348" y="1867635"/>
          <a:ext cx="1084408" cy="1084688"/>
        </a:xfrm>
        <a:prstGeom prst="halfFrame">
          <a:avLst>
            <a:gd name="adj1" fmla="val 25770"/>
            <a:gd name="adj2" fmla="val 257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3675655-7FAA-424B-904C-CA6D7415AB43}">
      <dsp:nvSpPr>
        <dsp:cNvPr id="0" name=""/>
        <dsp:cNvSpPr/>
      </dsp:nvSpPr>
      <dsp:spPr>
        <a:xfrm rot="5400000">
          <a:off x="7700428" y="1859684"/>
          <a:ext cx="1084688" cy="1084408"/>
        </a:xfrm>
        <a:prstGeom prst="halfFrame">
          <a:avLst>
            <a:gd name="adj1" fmla="val 25770"/>
            <a:gd name="adj2" fmla="val 257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EBE23EB-F867-FE40-8EB8-699892538B9F}">
      <dsp:nvSpPr>
        <dsp:cNvPr id="0" name=""/>
        <dsp:cNvSpPr/>
      </dsp:nvSpPr>
      <dsp:spPr>
        <a:xfrm rot="16200000">
          <a:off x="3168208" y="4388064"/>
          <a:ext cx="1084688" cy="1084408"/>
        </a:xfrm>
        <a:prstGeom prst="halfFrame">
          <a:avLst>
            <a:gd name="adj1" fmla="val 25770"/>
            <a:gd name="adj2" fmla="val 257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ABD2F0C-B36A-9046-BA67-323EBB2F0E6C}">
      <dsp:nvSpPr>
        <dsp:cNvPr id="0" name=""/>
        <dsp:cNvSpPr/>
      </dsp:nvSpPr>
      <dsp:spPr>
        <a:xfrm rot="10800000">
          <a:off x="7700568" y="4360535"/>
          <a:ext cx="1084408" cy="1084688"/>
        </a:xfrm>
        <a:prstGeom prst="halfFrame">
          <a:avLst>
            <a:gd name="adj1" fmla="val 25770"/>
            <a:gd name="adj2" fmla="val 2577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92F83B-0B9E-164A-9896-9A1EDD16C1E0}">
      <dsp:nvSpPr>
        <dsp:cNvPr id="0" name=""/>
        <dsp:cNvSpPr/>
      </dsp:nvSpPr>
      <dsp:spPr>
        <a:xfrm>
          <a:off x="663532" y="0"/>
          <a:ext cx="7520037" cy="5461000"/>
        </a:xfrm>
        <a:prstGeom prst="rightArrow">
          <a:avLst/>
        </a:prstGeom>
        <a:solidFill>
          <a:schemeClr val="dk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D9280F8-5B61-664F-BA88-A39685982ABA}">
      <dsp:nvSpPr>
        <dsp:cNvPr id="0" name=""/>
        <dsp:cNvSpPr/>
      </dsp:nvSpPr>
      <dsp:spPr>
        <a:xfrm>
          <a:off x="1106" y="1463973"/>
          <a:ext cx="2055949" cy="2533052"/>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it-IT" sz="1600" b="1" kern="1200" dirty="0"/>
            <a:t>COSA?</a:t>
          </a:r>
        </a:p>
        <a:p>
          <a:pPr marL="171450" lvl="1" indent="-171450" algn="l" defTabSz="711200">
            <a:lnSpc>
              <a:spcPct val="90000"/>
            </a:lnSpc>
            <a:spcBef>
              <a:spcPct val="0"/>
            </a:spcBef>
            <a:spcAft>
              <a:spcPct val="15000"/>
            </a:spcAft>
            <a:buChar char="•"/>
          </a:pPr>
          <a:r>
            <a:rPr lang="it-IT" sz="1600" b="1" kern="1200" dirty="0">
              <a:solidFill>
                <a:srgbClr val="800000"/>
              </a:solidFill>
            </a:rPr>
            <a:t>Quali informazioni, dati e documenti </a:t>
          </a:r>
          <a:r>
            <a:rPr lang="it-IT" sz="1600" b="1" kern="1200" dirty="0"/>
            <a:t>l’Ente ha a disposizione</a:t>
          </a:r>
        </a:p>
        <a:p>
          <a:pPr marL="171450" lvl="1" indent="-171450" algn="l" defTabSz="711200">
            <a:lnSpc>
              <a:spcPct val="90000"/>
            </a:lnSpc>
            <a:spcBef>
              <a:spcPct val="0"/>
            </a:spcBef>
            <a:spcAft>
              <a:spcPct val="15000"/>
            </a:spcAft>
            <a:buChar char="•"/>
          </a:pPr>
          <a:r>
            <a:rPr lang="it-IT" sz="1600" b="1" kern="1200" dirty="0"/>
            <a:t>(richiede un’attività “ricognitiva”)</a:t>
          </a:r>
        </a:p>
      </dsp:txBody>
      <dsp:txXfrm>
        <a:off x="101469" y="1564336"/>
        <a:ext cx="1855223" cy="2332326"/>
      </dsp:txXfrm>
    </dsp:sp>
    <dsp:sp modelId="{6B76202E-665A-E140-8FA7-881B732EBD6B}">
      <dsp:nvSpPr>
        <dsp:cNvPr id="0" name=""/>
        <dsp:cNvSpPr/>
      </dsp:nvSpPr>
      <dsp:spPr>
        <a:xfrm>
          <a:off x="2250586" y="1018596"/>
          <a:ext cx="1573027" cy="3423806"/>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it-IT" sz="1600" b="1" kern="1200" dirty="0"/>
            <a:t>COME?</a:t>
          </a:r>
        </a:p>
        <a:p>
          <a:pPr marL="171450" lvl="1" indent="-171450" algn="l" defTabSz="711200">
            <a:lnSpc>
              <a:spcPct val="90000"/>
            </a:lnSpc>
            <a:spcBef>
              <a:spcPct val="0"/>
            </a:spcBef>
            <a:spcAft>
              <a:spcPct val="15000"/>
            </a:spcAft>
            <a:buChar char="•"/>
          </a:pPr>
          <a:r>
            <a:rPr lang="it-IT" sz="1600" b="1" kern="1200" dirty="0"/>
            <a:t>Quali sono le diverse </a:t>
          </a:r>
          <a:r>
            <a:rPr lang="it-IT" sz="1600" b="1" kern="1200" dirty="0">
              <a:solidFill>
                <a:srgbClr val="800000"/>
              </a:solidFill>
            </a:rPr>
            <a:t>modalità di accesso e a quali “accessi” si ha diritto</a:t>
          </a:r>
        </a:p>
        <a:p>
          <a:pPr marL="171450" lvl="1" indent="-171450" algn="l" defTabSz="711200">
            <a:lnSpc>
              <a:spcPct val="90000"/>
            </a:lnSpc>
            <a:spcBef>
              <a:spcPct val="0"/>
            </a:spcBef>
            <a:spcAft>
              <a:spcPct val="15000"/>
            </a:spcAft>
            <a:buChar char="•"/>
          </a:pPr>
          <a:r>
            <a:rPr lang="it-IT" sz="1600" b="1" kern="1200" dirty="0">
              <a:solidFill>
                <a:schemeClr val="tx1"/>
              </a:solidFill>
            </a:rPr>
            <a:t>(richiede un’attività di “traduzione” della normativa) </a:t>
          </a:r>
        </a:p>
      </dsp:txBody>
      <dsp:txXfrm>
        <a:off x="2327375" y="1095385"/>
        <a:ext cx="1419449" cy="3270228"/>
      </dsp:txXfrm>
    </dsp:sp>
    <dsp:sp modelId="{1A96DEAA-9687-FF4C-96E2-C69D4A36F4F1}">
      <dsp:nvSpPr>
        <dsp:cNvPr id="0" name=""/>
        <dsp:cNvSpPr/>
      </dsp:nvSpPr>
      <dsp:spPr>
        <a:xfrm>
          <a:off x="4017144" y="738174"/>
          <a:ext cx="2916465" cy="3984651"/>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it-IT" sz="1600" b="1" kern="1200" dirty="0"/>
            <a:t>A CHI?</a:t>
          </a:r>
        </a:p>
        <a:p>
          <a:pPr marL="171450" lvl="1" indent="-171450" algn="l" defTabSz="711200">
            <a:lnSpc>
              <a:spcPct val="90000"/>
            </a:lnSpc>
            <a:spcBef>
              <a:spcPct val="0"/>
            </a:spcBef>
            <a:spcAft>
              <a:spcPct val="15000"/>
            </a:spcAft>
            <a:buChar char="•"/>
          </a:pPr>
          <a:r>
            <a:rPr lang="it-IT" sz="1600" b="1" kern="1200" dirty="0"/>
            <a:t>Chi sono i titolari della </a:t>
          </a:r>
          <a:r>
            <a:rPr lang="it-IT" sz="1600" b="1" kern="1200" dirty="0">
              <a:solidFill>
                <a:srgbClr val="800000"/>
              </a:solidFill>
            </a:rPr>
            <a:t>funzione di ricezione dell’istanza </a:t>
          </a:r>
          <a:r>
            <a:rPr lang="it-IT" sz="1600" b="1" kern="1200" dirty="0"/>
            <a:t>di accesso e a quali soggetti si può richiedere un determinato dato, documento o informazione</a:t>
          </a:r>
        </a:p>
        <a:p>
          <a:pPr marL="171450" lvl="1" indent="-171450" algn="l" defTabSz="711200">
            <a:lnSpc>
              <a:spcPct val="90000"/>
            </a:lnSpc>
            <a:spcBef>
              <a:spcPct val="0"/>
            </a:spcBef>
            <a:spcAft>
              <a:spcPct val="15000"/>
            </a:spcAft>
            <a:buChar char="•"/>
          </a:pPr>
          <a:r>
            <a:rPr lang="it-IT" sz="1600" b="1" kern="1200" dirty="0"/>
            <a:t>(richiede un’attività di riqualificazione organizzativa volta alla identificazione e definizione di responsabilità in capo a uffici)</a:t>
          </a:r>
        </a:p>
      </dsp:txBody>
      <dsp:txXfrm>
        <a:off x="4159514" y="880544"/>
        <a:ext cx="2631725" cy="3699911"/>
      </dsp:txXfrm>
    </dsp:sp>
    <dsp:sp modelId="{6407C18C-5AD9-BC44-94BF-0EF8971F1F21}">
      <dsp:nvSpPr>
        <dsp:cNvPr id="0" name=""/>
        <dsp:cNvSpPr/>
      </dsp:nvSpPr>
      <dsp:spPr>
        <a:xfrm>
          <a:off x="7127141" y="1374238"/>
          <a:ext cx="1718855" cy="2712522"/>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it-IT" sz="1600" b="1" kern="1200" dirty="0"/>
            <a:t>A CHI SI PUO’ RICORRERE?</a:t>
          </a:r>
        </a:p>
        <a:p>
          <a:pPr marL="171450" lvl="1" indent="-171450" algn="l" defTabSz="711200">
            <a:lnSpc>
              <a:spcPct val="90000"/>
            </a:lnSpc>
            <a:spcBef>
              <a:spcPct val="0"/>
            </a:spcBef>
            <a:spcAft>
              <a:spcPct val="15000"/>
            </a:spcAft>
            <a:buChar char="•"/>
          </a:pPr>
          <a:r>
            <a:rPr lang="it-IT" sz="1600" b="1" kern="1200" dirty="0"/>
            <a:t>Quali sono i </a:t>
          </a:r>
          <a:r>
            <a:rPr lang="it-IT" sz="1600" b="1" kern="1200" dirty="0">
              <a:solidFill>
                <a:srgbClr val="800000"/>
              </a:solidFill>
            </a:rPr>
            <a:t>canali</a:t>
          </a:r>
          <a:r>
            <a:rPr lang="it-IT" sz="1600" b="1" kern="1200" dirty="0"/>
            <a:t> (interni ed esterni) per avviare un ricorso? </a:t>
          </a:r>
        </a:p>
        <a:p>
          <a:pPr marL="171450" lvl="1" indent="-171450" algn="l" defTabSz="711200">
            <a:lnSpc>
              <a:spcPct val="90000"/>
            </a:lnSpc>
            <a:spcBef>
              <a:spcPct val="0"/>
            </a:spcBef>
            <a:spcAft>
              <a:spcPct val="15000"/>
            </a:spcAft>
            <a:buChar char="•"/>
          </a:pPr>
          <a:r>
            <a:rPr lang="it-IT" sz="1600" b="1" kern="1200" dirty="0"/>
            <a:t>(richiede una analisi della normativa)</a:t>
          </a:r>
        </a:p>
      </dsp:txBody>
      <dsp:txXfrm>
        <a:off x="7211049" y="1458146"/>
        <a:ext cx="1551039" cy="254470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92F83B-0B9E-164A-9896-9A1EDD16C1E0}">
      <dsp:nvSpPr>
        <dsp:cNvPr id="0" name=""/>
        <dsp:cNvSpPr/>
      </dsp:nvSpPr>
      <dsp:spPr>
        <a:xfrm>
          <a:off x="663532" y="0"/>
          <a:ext cx="7520037" cy="5461000"/>
        </a:xfrm>
        <a:prstGeom prst="rightArrow">
          <a:avLst/>
        </a:prstGeom>
        <a:solidFill>
          <a:schemeClr val="dk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D425E6E-38CC-1747-83B5-AF30865C0E31}">
      <dsp:nvSpPr>
        <dsp:cNvPr id="0" name=""/>
        <dsp:cNvSpPr/>
      </dsp:nvSpPr>
      <dsp:spPr>
        <a:xfrm>
          <a:off x="275748" y="796901"/>
          <a:ext cx="1589825" cy="3867196"/>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it-IT" sz="1500" b="1" kern="1200" dirty="0"/>
            <a:t>ESCLUSIONI?</a:t>
          </a:r>
        </a:p>
        <a:p>
          <a:pPr marL="114300" lvl="1" indent="-114300" algn="l" defTabSz="666750">
            <a:lnSpc>
              <a:spcPct val="90000"/>
            </a:lnSpc>
            <a:spcBef>
              <a:spcPct val="0"/>
            </a:spcBef>
            <a:spcAft>
              <a:spcPct val="15000"/>
            </a:spcAft>
            <a:buChar char="•"/>
          </a:pPr>
          <a:r>
            <a:rPr lang="it-IT" sz="1500" b="1" kern="1200" dirty="0"/>
            <a:t>A quali informazioni, dati, documenti è possibile </a:t>
          </a:r>
          <a:r>
            <a:rPr lang="it-IT" sz="1500" b="1" kern="1200" dirty="0">
              <a:solidFill>
                <a:srgbClr val="800000"/>
              </a:solidFill>
            </a:rPr>
            <a:t>applicare preventivamente le cause di esclusione</a:t>
          </a:r>
          <a:r>
            <a:rPr lang="it-IT" sz="1500" b="1" kern="1200" dirty="0"/>
            <a:t>?</a:t>
          </a:r>
        </a:p>
        <a:p>
          <a:pPr marL="114300" lvl="1" indent="-114300" algn="l" defTabSz="666750">
            <a:lnSpc>
              <a:spcPct val="90000"/>
            </a:lnSpc>
            <a:spcBef>
              <a:spcPct val="0"/>
            </a:spcBef>
            <a:spcAft>
              <a:spcPct val="15000"/>
            </a:spcAft>
            <a:buChar char="•"/>
          </a:pPr>
          <a:r>
            <a:rPr lang="it-IT" sz="1500" b="1" kern="1200" dirty="0"/>
            <a:t>(richiede una approfondita analisi normativa, nonché l’attesa delle Linee Guida ANAC)</a:t>
          </a:r>
        </a:p>
      </dsp:txBody>
      <dsp:txXfrm>
        <a:off x="353357" y="874510"/>
        <a:ext cx="1434607" cy="3711978"/>
      </dsp:txXfrm>
    </dsp:sp>
    <dsp:sp modelId="{76FE324D-E010-1A48-BF54-05C5EC82A0D4}">
      <dsp:nvSpPr>
        <dsp:cNvPr id="0" name=""/>
        <dsp:cNvSpPr/>
      </dsp:nvSpPr>
      <dsp:spPr>
        <a:xfrm>
          <a:off x="2059103" y="853641"/>
          <a:ext cx="2130636" cy="3753716"/>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it-IT" sz="1500" b="1" kern="1200" dirty="0"/>
            <a:t>QUANDO PUBBLICARE PRO-ATTIVAMENTE?</a:t>
          </a:r>
        </a:p>
        <a:p>
          <a:pPr marL="114300" lvl="1" indent="-114300" algn="l" defTabSz="666750">
            <a:lnSpc>
              <a:spcPct val="90000"/>
            </a:lnSpc>
            <a:spcBef>
              <a:spcPct val="0"/>
            </a:spcBef>
            <a:spcAft>
              <a:spcPct val="15000"/>
            </a:spcAft>
            <a:buChar char="•"/>
          </a:pPr>
          <a:r>
            <a:rPr lang="it-IT" sz="1500" b="1" kern="1200" dirty="0"/>
            <a:t>Quando rispetto ad alcune informazioni, dati e documenti sono state avviate molteplici istanze di accesso (ad es. anche solo più di una), si prevede una </a:t>
          </a:r>
          <a:r>
            <a:rPr lang="it-IT" sz="1500" b="1" kern="1200" dirty="0">
              <a:solidFill>
                <a:srgbClr val="800000"/>
              </a:solidFill>
            </a:rPr>
            <a:t>pubblicazione</a:t>
          </a:r>
          <a:r>
            <a:rPr lang="it-IT" sz="1500" b="1" kern="1200" dirty="0"/>
            <a:t> all’interno della sezione “DATI ULTERIORI” di Amministrazione Trasparente </a:t>
          </a:r>
        </a:p>
      </dsp:txBody>
      <dsp:txXfrm>
        <a:off x="2163112" y="957650"/>
        <a:ext cx="1922618" cy="3545698"/>
      </dsp:txXfrm>
    </dsp:sp>
    <dsp:sp modelId="{1BD766AD-8383-E64A-AFB9-2F3CF5FDF85E}">
      <dsp:nvSpPr>
        <dsp:cNvPr id="0" name=""/>
        <dsp:cNvSpPr/>
      </dsp:nvSpPr>
      <dsp:spPr>
        <a:xfrm>
          <a:off x="4383270" y="507829"/>
          <a:ext cx="2455561" cy="4445341"/>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it-IT" sz="1500" b="1" kern="1200" dirty="0"/>
            <a:t>PUBBLICARE PER GARANTIRE EQUIDISTANZA DAGLI INTERESSI</a:t>
          </a:r>
        </a:p>
        <a:p>
          <a:pPr marL="114300" lvl="1" indent="-114300" algn="l" defTabSz="666750">
            <a:lnSpc>
              <a:spcPct val="90000"/>
            </a:lnSpc>
            <a:spcBef>
              <a:spcPct val="0"/>
            </a:spcBef>
            <a:spcAft>
              <a:spcPct val="15000"/>
            </a:spcAft>
            <a:buChar char="•"/>
          </a:pPr>
          <a:r>
            <a:rPr lang="it-IT" sz="1500" b="1" kern="1200" dirty="0"/>
            <a:t>Per alcune informazioni, dati e documenti si può prevedere che, vista la particolare rilevanza che assumono in termini di potenziale vantaggio/svantaggio informativo, a seguito di un’istanza di accesso si debba provvedere ad una </a:t>
          </a:r>
          <a:r>
            <a:rPr lang="it-IT" sz="1500" b="1" kern="1200" dirty="0">
              <a:solidFill>
                <a:srgbClr val="800000"/>
              </a:solidFill>
            </a:rPr>
            <a:t>puntuale pubblicazione</a:t>
          </a:r>
          <a:r>
            <a:rPr lang="it-IT" sz="1500" b="1" kern="1200" dirty="0"/>
            <a:t> nella sezione Amministrazione Trasparente</a:t>
          </a:r>
        </a:p>
      </dsp:txBody>
      <dsp:txXfrm>
        <a:off x="4503141" y="627700"/>
        <a:ext cx="2215819" cy="4205599"/>
      </dsp:txXfrm>
    </dsp:sp>
    <dsp:sp modelId="{E9A277F4-74E3-1D46-A551-A663527E73F0}">
      <dsp:nvSpPr>
        <dsp:cNvPr id="0" name=""/>
        <dsp:cNvSpPr/>
      </dsp:nvSpPr>
      <dsp:spPr>
        <a:xfrm>
          <a:off x="7032362" y="895877"/>
          <a:ext cx="1538992" cy="3669245"/>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it-IT" sz="1500" b="1" kern="1200" dirty="0"/>
            <a:t>SPORTELLO UNICO?</a:t>
          </a:r>
        </a:p>
        <a:p>
          <a:pPr marL="114300" lvl="1" indent="-114300" algn="l" defTabSz="666750">
            <a:lnSpc>
              <a:spcPct val="90000"/>
            </a:lnSpc>
            <a:spcBef>
              <a:spcPct val="0"/>
            </a:spcBef>
            <a:spcAft>
              <a:spcPct val="15000"/>
            </a:spcAft>
            <a:buChar char="•"/>
          </a:pPr>
          <a:r>
            <a:rPr lang="it-IT" sz="1500" b="1" kern="1200" dirty="0"/>
            <a:t>Quale </a:t>
          </a:r>
          <a:r>
            <a:rPr lang="it-IT" sz="1500" b="1" kern="1200" dirty="0">
              <a:solidFill>
                <a:srgbClr val="800000"/>
              </a:solidFill>
            </a:rPr>
            <a:t>coordinamento interno </a:t>
          </a:r>
          <a:r>
            <a:rPr lang="it-IT" sz="1500" b="1" kern="1200" dirty="0"/>
            <a:t>è necessario al fine di unificare l’accesso?</a:t>
          </a:r>
        </a:p>
        <a:p>
          <a:pPr marL="114300" lvl="1" indent="-114300" algn="l" defTabSz="666750">
            <a:lnSpc>
              <a:spcPct val="90000"/>
            </a:lnSpc>
            <a:spcBef>
              <a:spcPct val="0"/>
            </a:spcBef>
            <a:spcAft>
              <a:spcPct val="15000"/>
            </a:spcAft>
            <a:buChar char="•"/>
          </a:pPr>
          <a:r>
            <a:rPr lang="it-IT" sz="1500" b="1" kern="1200" dirty="0"/>
            <a:t>(richiede un’attività di scambio di informazioni attraverso specifici protocolli)</a:t>
          </a:r>
        </a:p>
      </dsp:txBody>
      <dsp:txXfrm>
        <a:off x="7107489" y="971004"/>
        <a:ext cx="1388738" cy="351899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FC79AC-F577-F14B-8927-96B078BF1E16}">
      <dsp:nvSpPr>
        <dsp:cNvPr id="0" name=""/>
        <dsp:cNvSpPr/>
      </dsp:nvSpPr>
      <dsp:spPr>
        <a:xfrm>
          <a:off x="0" y="250935"/>
          <a:ext cx="8388424" cy="327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40A4EB2-E4A4-864D-B134-3C64B7E4E0FF}">
      <dsp:nvSpPr>
        <dsp:cNvPr id="0" name=""/>
        <dsp:cNvSpPr/>
      </dsp:nvSpPr>
      <dsp:spPr>
        <a:xfrm>
          <a:off x="419421" y="59055"/>
          <a:ext cx="5871896" cy="3837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944" tIns="0" rIns="221944" bIns="0" numCol="1" spcCol="1270" anchor="ctr" anchorCtr="0">
          <a:noAutofit/>
        </a:bodyPr>
        <a:lstStyle/>
        <a:p>
          <a:pPr marL="0" lvl="0" indent="0" algn="l" defTabSz="622300">
            <a:lnSpc>
              <a:spcPct val="90000"/>
            </a:lnSpc>
            <a:spcBef>
              <a:spcPct val="0"/>
            </a:spcBef>
            <a:spcAft>
              <a:spcPct val="35000"/>
            </a:spcAft>
            <a:buNone/>
          </a:pPr>
          <a:r>
            <a:rPr lang="it-IT" sz="1400" b="1" kern="1200" noProof="0"/>
            <a:t>una sezione dedicata alla disciplina dell’accesso documentale; </a:t>
          </a:r>
        </a:p>
      </dsp:txBody>
      <dsp:txXfrm>
        <a:off x="438155" y="77789"/>
        <a:ext cx="5834428" cy="346292"/>
      </dsp:txXfrm>
    </dsp:sp>
    <dsp:sp modelId="{CF2D38CA-75B6-5549-A7A9-37360B816E44}">
      <dsp:nvSpPr>
        <dsp:cNvPr id="0" name=""/>
        <dsp:cNvSpPr/>
      </dsp:nvSpPr>
      <dsp:spPr>
        <a:xfrm>
          <a:off x="0" y="840615"/>
          <a:ext cx="8388424" cy="327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DA7827F-28F7-6144-9BD5-7595EF808E5E}">
      <dsp:nvSpPr>
        <dsp:cNvPr id="0" name=""/>
        <dsp:cNvSpPr/>
      </dsp:nvSpPr>
      <dsp:spPr>
        <a:xfrm>
          <a:off x="419421" y="648735"/>
          <a:ext cx="5871896" cy="3837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944" tIns="0" rIns="221944" bIns="0" numCol="1" spcCol="1270" anchor="ctr" anchorCtr="0">
          <a:noAutofit/>
        </a:bodyPr>
        <a:lstStyle/>
        <a:p>
          <a:pPr marL="0" lvl="0" indent="0" algn="l" defTabSz="622300">
            <a:lnSpc>
              <a:spcPct val="90000"/>
            </a:lnSpc>
            <a:spcBef>
              <a:spcPct val="0"/>
            </a:spcBef>
            <a:spcAft>
              <a:spcPct val="35000"/>
            </a:spcAft>
            <a:buNone/>
          </a:pPr>
          <a:r>
            <a:rPr lang="it-IT" sz="1400" b="1" kern="1200" noProof="0"/>
            <a:t>una seconda sezione dedicata alla disciplina dell’accesso civico (“semplice”) connesso agli obblighi di </a:t>
          </a:r>
        </a:p>
      </dsp:txBody>
      <dsp:txXfrm>
        <a:off x="438155" y="667469"/>
        <a:ext cx="5834428" cy="346292"/>
      </dsp:txXfrm>
    </dsp:sp>
    <dsp:sp modelId="{59E05D03-ECB6-CD46-9743-F09A71862060}">
      <dsp:nvSpPr>
        <dsp:cNvPr id="0" name=""/>
        <dsp:cNvSpPr/>
      </dsp:nvSpPr>
      <dsp:spPr>
        <a:xfrm>
          <a:off x="0" y="1430295"/>
          <a:ext cx="8388424" cy="3276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9C6AEDC-B06A-5D48-993C-929FB6E927CD}">
      <dsp:nvSpPr>
        <dsp:cNvPr id="0" name=""/>
        <dsp:cNvSpPr/>
      </dsp:nvSpPr>
      <dsp:spPr>
        <a:xfrm>
          <a:off x="419421" y="1238415"/>
          <a:ext cx="5871896" cy="3837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944" tIns="0" rIns="221944" bIns="0" numCol="1" spcCol="1270" anchor="ctr" anchorCtr="0">
          <a:noAutofit/>
        </a:bodyPr>
        <a:lstStyle/>
        <a:p>
          <a:pPr marL="0" lvl="0" indent="0" algn="l" defTabSz="622300">
            <a:lnSpc>
              <a:spcPct val="90000"/>
            </a:lnSpc>
            <a:spcBef>
              <a:spcPct val="0"/>
            </a:spcBef>
            <a:spcAft>
              <a:spcPct val="35000"/>
            </a:spcAft>
            <a:buNone/>
          </a:pPr>
          <a:r>
            <a:rPr lang="it-IT" sz="1400" b="1" kern="1200" noProof="0"/>
            <a:t>pubblicazione di cui al d.lgs. n. 33; </a:t>
          </a:r>
        </a:p>
      </dsp:txBody>
      <dsp:txXfrm>
        <a:off x="438155" y="1257149"/>
        <a:ext cx="5834428" cy="346292"/>
      </dsp:txXfrm>
    </dsp:sp>
    <dsp:sp modelId="{BEDAA49C-AD96-3345-AA53-3F16108C00BC}">
      <dsp:nvSpPr>
        <dsp:cNvPr id="0" name=""/>
        <dsp:cNvSpPr/>
      </dsp:nvSpPr>
      <dsp:spPr>
        <a:xfrm>
          <a:off x="0" y="2019976"/>
          <a:ext cx="8388424" cy="1638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1035" tIns="270764" rIns="651035" bIns="99568" numCol="1" spcCol="1270" anchor="t" anchorCtr="0">
          <a:noAutofit/>
        </a:bodyPr>
        <a:lstStyle/>
        <a:p>
          <a:pPr marL="114300" lvl="1" indent="-114300" algn="l" defTabSz="622300">
            <a:lnSpc>
              <a:spcPct val="90000"/>
            </a:lnSpc>
            <a:spcBef>
              <a:spcPct val="0"/>
            </a:spcBef>
            <a:spcAft>
              <a:spcPct val="15000"/>
            </a:spcAft>
            <a:buChar char="•"/>
          </a:pPr>
          <a:r>
            <a:rPr lang="it-IT" sz="1400" b="1" kern="1200" noProof="0"/>
            <a:t>a) rinviare alle esclusioni di cui all’accesso 241, disposte in attuazione dei commi 1 e 2 dell’art. 24, dalla prima sezione; </a:t>
          </a:r>
        </a:p>
        <a:p>
          <a:pPr marL="114300" lvl="1" indent="-114300" algn="l" defTabSz="622300">
            <a:lnSpc>
              <a:spcPct val="90000"/>
            </a:lnSpc>
            <a:spcBef>
              <a:spcPct val="0"/>
            </a:spcBef>
            <a:spcAft>
              <a:spcPct val="15000"/>
            </a:spcAft>
            <a:buChar char="•"/>
          </a:pPr>
          <a:r>
            <a:rPr lang="it-IT" sz="1400" b="1" kern="1200" noProof="0" dirty="0"/>
            <a:t>b) Provvedere a individuare gli uffici competenti a decidere sulle richieste di accesso generalizzato; </a:t>
          </a:r>
        </a:p>
        <a:p>
          <a:pPr marL="114300" lvl="1" indent="-114300" algn="l" defTabSz="622300">
            <a:lnSpc>
              <a:spcPct val="90000"/>
            </a:lnSpc>
            <a:spcBef>
              <a:spcPct val="0"/>
            </a:spcBef>
            <a:spcAft>
              <a:spcPct val="15000"/>
            </a:spcAft>
            <a:buChar char="•"/>
          </a:pPr>
          <a:r>
            <a:rPr lang="it-IT" sz="1400" b="1" kern="1200" noProof="0" dirty="0"/>
            <a:t>c) provvedere a disciplinare la procedura per la valutazione caso per caso delle richieste di accesso. </a:t>
          </a:r>
        </a:p>
      </dsp:txBody>
      <dsp:txXfrm>
        <a:off x="0" y="2019976"/>
        <a:ext cx="8388424" cy="1638000"/>
      </dsp:txXfrm>
    </dsp:sp>
    <dsp:sp modelId="{611A7A06-FA1F-FB40-B254-A5821DA5E9DC}">
      <dsp:nvSpPr>
        <dsp:cNvPr id="0" name=""/>
        <dsp:cNvSpPr/>
      </dsp:nvSpPr>
      <dsp:spPr>
        <a:xfrm>
          <a:off x="419421" y="1828096"/>
          <a:ext cx="5871896" cy="3837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1944" tIns="0" rIns="221944" bIns="0" numCol="1" spcCol="1270" anchor="ctr" anchorCtr="0">
          <a:noAutofit/>
        </a:bodyPr>
        <a:lstStyle/>
        <a:p>
          <a:pPr marL="0" lvl="0" indent="0" algn="l" defTabSz="622300">
            <a:lnSpc>
              <a:spcPct val="90000"/>
            </a:lnSpc>
            <a:spcBef>
              <a:spcPct val="0"/>
            </a:spcBef>
            <a:spcAft>
              <a:spcPct val="35000"/>
            </a:spcAft>
            <a:buNone/>
          </a:pPr>
          <a:r>
            <a:rPr lang="it-IT" sz="1400" b="1" kern="1200" noProof="0"/>
            <a:t>una terza sezione dedicata alla disciplina dell’accesso generalizzato. Tale sezione dovrebbe: </a:t>
          </a:r>
        </a:p>
      </dsp:txBody>
      <dsp:txXfrm>
        <a:off x="438155" y="1846830"/>
        <a:ext cx="5834428" cy="34629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6506A3-6AAE-8140-BE2C-3C065DAA72E3}">
      <dsp:nvSpPr>
        <dsp:cNvPr id="0" name=""/>
        <dsp:cNvSpPr/>
      </dsp:nvSpPr>
      <dsp:spPr>
        <a:xfrm rot="16200000">
          <a:off x="-537673" y="1072577"/>
          <a:ext cx="5299179" cy="4172615"/>
        </a:xfrm>
        <a:prstGeom prst="upArrow">
          <a:avLst>
            <a:gd name="adj1" fmla="val 50000"/>
            <a:gd name="adj2" fmla="val 35000"/>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t" anchorCtr="0">
          <a:noAutofit/>
        </a:bodyPr>
        <a:lstStyle/>
        <a:p>
          <a:pPr marL="0" lvl="0" indent="0" algn="l" defTabSz="800100">
            <a:lnSpc>
              <a:spcPct val="90000"/>
            </a:lnSpc>
            <a:spcBef>
              <a:spcPct val="0"/>
            </a:spcBef>
            <a:spcAft>
              <a:spcPct val="35000"/>
            </a:spcAft>
            <a:buNone/>
          </a:pPr>
          <a:r>
            <a:rPr lang="it-IT" sz="1800" b="1" kern="1200" noProof="0">
              <a:solidFill>
                <a:srgbClr val="800000"/>
              </a:solidFill>
            </a:rPr>
            <a:t>RISCHIO DI INEFFICACIA</a:t>
          </a:r>
        </a:p>
        <a:p>
          <a:pPr marL="171450" lvl="1" indent="-171450" algn="l" defTabSz="800100">
            <a:lnSpc>
              <a:spcPct val="90000"/>
            </a:lnSpc>
            <a:spcBef>
              <a:spcPct val="0"/>
            </a:spcBef>
            <a:spcAft>
              <a:spcPct val="15000"/>
            </a:spcAft>
            <a:buChar char="•"/>
          </a:pPr>
          <a:r>
            <a:rPr lang="it-IT" sz="1800" b="1" kern="1200" noProof="0" dirty="0"/>
            <a:t>La previsione di NUMEROSE E NON TASSATIVAMENTE SPECIFICATE ECCEZIONI/ESCLUSIONI al nuovo accesso civico può ragionevolmente aumentare le </a:t>
          </a:r>
          <a:r>
            <a:rPr lang="it-IT" sz="1800" b="1" kern="1200" noProof="0" dirty="0" err="1"/>
            <a:t>perplessita</a:t>
          </a:r>
          <a:r>
            <a:rPr lang="it-IT" sz="1800" b="1" kern="1200" noProof="0" dirty="0"/>
            <a:t>̀ circa la </a:t>
          </a:r>
          <a:r>
            <a:rPr lang="it-IT" sz="1800" b="1" kern="1200" noProof="0" dirty="0">
              <a:solidFill>
                <a:srgbClr val="800000"/>
              </a:solidFill>
            </a:rPr>
            <a:t>concreta efficacia </a:t>
          </a:r>
          <a:r>
            <a:rPr lang="it-IT" sz="1800" b="1" kern="1200" noProof="0" dirty="0"/>
            <a:t>del decreto attuativo (</a:t>
          </a:r>
          <a:r>
            <a:rPr lang="it-IT" sz="1800" b="1" kern="1200" noProof="0" dirty="0" err="1"/>
            <a:t>CdS</a:t>
          </a:r>
          <a:r>
            <a:rPr lang="it-IT" sz="1800" b="1" kern="1200" noProof="0" dirty="0"/>
            <a:t>)</a:t>
          </a:r>
        </a:p>
      </dsp:txBody>
      <dsp:txXfrm rot="5400000">
        <a:off x="755817" y="1834090"/>
        <a:ext cx="3442407" cy="2649589"/>
      </dsp:txXfrm>
    </dsp:sp>
    <dsp:sp modelId="{7F1E8B56-D433-754C-9C34-4436F6BF5329}">
      <dsp:nvSpPr>
        <dsp:cNvPr id="0" name=""/>
        <dsp:cNvSpPr/>
      </dsp:nvSpPr>
      <dsp:spPr>
        <a:xfrm rot="5400000">
          <a:off x="3988653" y="853295"/>
          <a:ext cx="5198202" cy="4646248"/>
        </a:xfrm>
        <a:prstGeom prst="upArrow">
          <a:avLst>
            <a:gd name="adj1" fmla="val 50000"/>
            <a:gd name="adj2" fmla="val 35000"/>
          </a:avLst>
        </a:prstGeom>
        <a:solidFill>
          <a:schemeClr val="lt1">
            <a:hueOff val="0"/>
            <a:satOff val="0"/>
            <a:lumOff val="0"/>
            <a:alphaOff val="0"/>
          </a:schemeClr>
        </a:solidFill>
        <a:ln w="38100" cap="flat" cmpd="sng" algn="ctr">
          <a:solidFill>
            <a:schemeClr val="dk1">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128016" numCol="1" spcCol="1270" anchor="t" anchorCtr="0">
          <a:noAutofit/>
        </a:bodyPr>
        <a:lstStyle/>
        <a:p>
          <a:pPr marL="0" lvl="0" indent="0" algn="l" defTabSz="800100">
            <a:lnSpc>
              <a:spcPct val="90000"/>
            </a:lnSpc>
            <a:spcBef>
              <a:spcPct val="0"/>
            </a:spcBef>
            <a:spcAft>
              <a:spcPct val="35000"/>
            </a:spcAft>
            <a:buNone/>
          </a:pPr>
          <a:r>
            <a:rPr lang="it-IT" sz="1800" b="1" kern="1200" noProof="0" dirty="0">
              <a:solidFill>
                <a:srgbClr val="800000"/>
              </a:solidFill>
            </a:rPr>
            <a:t>RISCHIO DI MALADMINISTRATION</a:t>
          </a:r>
        </a:p>
        <a:p>
          <a:pPr marL="171450" lvl="1" indent="-171450" algn="l" defTabSz="711200">
            <a:lnSpc>
              <a:spcPct val="90000"/>
            </a:lnSpc>
            <a:spcBef>
              <a:spcPct val="0"/>
            </a:spcBef>
            <a:spcAft>
              <a:spcPct val="15000"/>
            </a:spcAft>
            <a:buChar char="•"/>
          </a:pPr>
          <a:r>
            <a:rPr lang="it-IT" sz="1600" b="1" kern="1200" noProof="0" dirty="0"/>
            <a:t>La previsione di NUMEROSE E NON TASSATIVAMENTE SPECIFICATE ECCEZIONI/ESCLUSIONI al nuovo accesso civico potrebbero aumentare l’esposizione </a:t>
          </a:r>
          <a:r>
            <a:rPr lang="it-IT" sz="1600" b="1" kern="1200" noProof="0" dirty="0">
              <a:solidFill>
                <a:srgbClr val="800000"/>
              </a:solidFill>
            </a:rPr>
            <a:t>al RISCHIO di ABUSO o di CATTIVA GESTIONE (MALADMINISTRATION) o di ERRORE </a:t>
          </a:r>
          <a:r>
            <a:rPr lang="it-IT" sz="1600" b="1" kern="1200" noProof="0" dirty="0"/>
            <a:t>nella valutazione delle richieste (</a:t>
          </a:r>
          <a:r>
            <a:rPr lang="it-IT" sz="1600" b="1" kern="1200" noProof="0" dirty="0" err="1"/>
            <a:t>MdR</a:t>
          </a:r>
          <a:r>
            <a:rPr lang="it-IT" sz="1600" b="1" kern="1200" noProof="0" dirty="0"/>
            <a:t>), provocando numerosi contenziosi</a:t>
          </a:r>
        </a:p>
      </dsp:txBody>
      <dsp:txXfrm rot="-5400000">
        <a:off x="4264630" y="1876869"/>
        <a:ext cx="3833155" cy="259910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7CFB1C-BEFB-EB4F-A532-0FFFFDAD54C8}" type="datetimeFigureOut">
              <a:rPr lang="en-US" smtClean="0"/>
              <a:t>1/5/2017</a:t>
            </a:fld>
            <a:endParaRPr lang="it-I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AC9295-0820-454D-AE5B-F6D41587B6C7}" type="slidenum">
              <a:rPr lang="it-IT" smtClean="0"/>
              <a:t>‹N›</a:t>
            </a:fld>
            <a:endParaRPr lang="it-IT"/>
          </a:p>
        </p:txBody>
      </p:sp>
    </p:spTree>
    <p:extLst>
      <p:ext uri="{BB962C8B-B14F-4D97-AF65-F5344CB8AC3E}">
        <p14:creationId xmlns:p14="http://schemas.microsoft.com/office/powerpoint/2010/main" val="24305249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p>
        </p:txBody>
      </p:sp>
      <p:sp>
        <p:nvSpPr>
          <p:cNvPr id="74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693A56-4247-4C03-8AC2-B4461EC4458F}" type="slidenum">
              <a:rPr lang="en-GB" smtClean="0">
                <a:solidFill>
                  <a:srgbClr val="000000"/>
                </a:solidFill>
              </a:rPr>
              <a:pPr fontAlgn="base">
                <a:spcBef>
                  <a:spcPct val="0"/>
                </a:spcBef>
                <a:spcAft>
                  <a:spcPct val="0"/>
                </a:spcAft>
                <a:defRPr/>
              </a:pPr>
              <a:t>8</a:t>
            </a:fld>
            <a:endParaRPr lang="en-GB">
              <a:solidFill>
                <a:srgbClr val="000000"/>
              </a:solidFill>
            </a:endParaRPr>
          </a:p>
        </p:txBody>
      </p:sp>
    </p:spTree>
    <p:extLst>
      <p:ext uri="{BB962C8B-B14F-4D97-AF65-F5344CB8AC3E}">
        <p14:creationId xmlns:p14="http://schemas.microsoft.com/office/powerpoint/2010/main" val="3580460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olo e contenu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133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dirty="0"/>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p>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a:p>
        </p:txBody>
      </p:sp>
      <p:sp>
        <p:nvSpPr>
          <p:cNvPr id="8" name="Segnaposto piè di pagina 7"/>
          <p:cNvSpPr>
            <a:spLocks noGrp="1"/>
          </p:cNvSpPr>
          <p:nvPr>
            <p:ph type="ftr" sz="quarter" idx="11"/>
          </p:nvPr>
        </p:nvSpPr>
        <p:spPr>
          <a:xfrm>
            <a:off x="3124200" y="6356350"/>
            <a:ext cx="2895600" cy="365125"/>
          </a:xfrm>
          <a:prstGeom prst="rect">
            <a:avLst/>
          </a:prstGeom>
        </p:spPr>
        <p:txBody>
          <a:bodyPr/>
          <a:lstStyle/>
          <a:p>
            <a:endParaRPr lang="it-IT"/>
          </a:p>
        </p:txBody>
      </p:sp>
      <p:sp>
        <p:nvSpPr>
          <p:cNvPr id="9" name="Segnaposto numero diapositiva 8"/>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a:p>
        </p:txBody>
      </p:sp>
      <p:sp>
        <p:nvSpPr>
          <p:cNvPr id="4" name="Segnaposto piè di pagina 3"/>
          <p:cNvSpPr>
            <a:spLocks noGrp="1"/>
          </p:cNvSpPr>
          <p:nvPr>
            <p:ph type="ftr" sz="quarter" idx="11"/>
          </p:nvPr>
        </p:nvSpPr>
        <p:spPr>
          <a:xfrm>
            <a:off x="3124200" y="6356350"/>
            <a:ext cx="2895600" cy="365125"/>
          </a:xfrm>
          <a:prstGeom prst="rect">
            <a:avLst/>
          </a:prstGeom>
        </p:spPr>
        <p:txBody>
          <a:bodyPr/>
          <a:lstStyle/>
          <a:p>
            <a:endParaRPr lang="it-IT"/>
          </a:p>
        </p:txBody>
      </p:sp>
      <p:sp>
        <p:nvSpPr>
          <p:cNvPr id="5" name="Segnaposto numero diapositiva 4"/>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p>
            <a:endParaRPr lang="it-IT"/>
          </a:p>
        </p:txBody>
      </p:sp>
      <p:sp>
        <p:nvSpPr>
          <p:cNvPr id="4" name="Segnaposto numero diapositiva 3"/>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4B6055F8-1D02-4417-9241-55C834FD9970}" type="datetimeFigureOut">
              <a:rPr lang="it-IT" smtClean="0"/>
              <a:pPr/>
              <a:t>05/01/2017</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p>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hyperlink" Target="http://spazioetico.com/" TargetMode="Externa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spazioetico.com"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1196752"/>
            <a:ext cx="8229600" cy="1143000"/>
          </a:xfrm>
          <a:prstGeom prst="rect">
            <a:avLst/>
          </a:prstGeom>
        </p:spPr>
        <p:txBody>
          <a:bodyPr vert="horz" lIns="91440" tIns="45720" rIns="91440" bIns="45720" rtlCol="0" anchor="ctr">
            <a:normAutofit/>
          </a:bodyPr>
          <a:lstStyle/>
          <a:p>
            <a:r>
              <a:rPr lang="it-IT" dirty="0"/>
              <a:t>Fare clic per modificare lo stile del titolo</a:t>
            </a:r>
          </a:p>
        </p:txBody>
      </p:sp>
      <p:sp>
        <p:nvSpPr>
          <p:cNvPr id="3" name="Segnaposto testo 2"/>
          <p:cNvSpPr>
            <a:spLocks noGrp="1"/>
          </p:cNvSpPr>
          <p:nvPr>
            <p:ph type="body" idx="1"/>
          </p:nvPr>
        </p:nvSpPr>
        <p:spPr>
          <a:xfrm>
            <a:off x="457200" y="2536304"/>
            <a:ext cx="8229600" cy="334096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pic>
        <p:nvPicPr>
          <p:cNvPr id="11" name="Picture 12" descr="1a.jp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366462" y="44624"/>
            <a:ext cx="702082" cy="853728"/>
          </a:xfrm>
          <a:prstGeom prst="rect">
            <a:avLst/>
          </a:prstGeom>
        </p:spPr>
      </p:pic>
      <p:sp>
        <p:nvSpPr>
          <p:cNvPr id="10" name="Rectangle 11"/>
          <p:cNvSpPr/>
          <p:nvPr userDrawn="1"/>
        </p:nvSpPr>
        <p:spPr>
          <a:xfrm>
            <a:off x="7412360" y="618689"/>
            <a:ext cx="1192088" cy="307777"/>
          </a:xfrm>
          <a:prstGeom prst="rect">
            <a:avLst/>
          </a:prstGeom>
        </p:spPr>
        <p:txBody>
          <a:bodyPr wrap="square">
            <a:spAutoFit/>
          </a:bodyPr>
          <a:lstStyle/>
          <a:p>
            <a:r>
              <a:rPr lang="it-IT" sz="1400" b="1" kern="1200" dirty="0">
                <a:solidFill>
                  <a:schemeClr val="tx1"/>
                </a:solidFill>
                <a:latin typeface="Calibri"/>
                <a:ea typeface="ＭＳ Ｐゴシック" charset="0"/>
                <a:cs typeface="Calibri"/>
                <a:hlinkClick r:id="rId15"/>
              </a:rPr>
              <a:t>@</a:t>
            </a:r>
            <a:r>
              <a:rPr lang="it-IT" sz="1400" b="1" kern="1200" dirty="0" err="1">
                <a:solidFill>
                  <a:schemeClr val="tx1"/>
                </a:solidFill>
                <a:latin typeface="Calibri"/>
                <a:ea typeface="ＭＳ Ｐゴシック" charset="0"/>
                <a:cs typeface="Calibri"/>
                <a:hlinkClick r:id="rId15"/>
              </a:rPr>
              <a:t>spazioetico</a:t>
            </a:r>
            <a:endParaRPr lang="it-IT" sz="1400" b="1" kern="1200" dirty="0">
              <a:solidFill>
                <a:schemeClr val="tx1"/>
              </a:solidFill>
              <a:latin typeface="Calibri"/>
              <a:ea typeface="ＭＳ Ｐゴシック" charset="0"/>
              <a:cs typeface="Calibri"/>
              <a:hlinkClick r:id="rId16"/>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pazioetico.com" TargetMode="External"/><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hyperlink" Target="http://it.linkedin.com/in/massimodirienzo/"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hyperlink" Target="https://spazioetico.com/" TargetMode="External"/><Relationship Id="rId2" Type="http://schemas.openxmlformats.org/officeDocument/2006/relationships/hyperlink" Target="https://spazioetico.com/2016/07/12/il-nuovo-accesso-civico-questioni-aperte/" TargetMode="Externa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hyperlink" Target="https://spazioetico.com/" TargetMode="External"/><Relationship Id="rId2" Type="http://schemas.openxmlformats.org/officeDocument/2006/relationships/hyperlink" Target="https://spazioetico.com/2016/07/12/il-nuovo-accesso-civico-questioni-aperte/" TargetMode="Externa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hyperlink" Target="https://spazioetico.com/" TargetMode="External"/><Relationship Id="rId2" Type="http://schemas.openxmlformats.org/officeDocument/2006/relationships/hyperlink" Target="https://spazioetico.com/2016/07/12/il-nuovo-accesso-civico-questioni-aperte/" TargetMode="Externa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hyperlink" Target="https://spazioetico.com/" TargetMode="External"/><Relationship Id="rId2" Type="http://schemas.openxmlformats.org/officeDocument/2006/relationships/hyperlink" Target="https://spazioetico.com/2016/07/12/il-nuovo-accesso-civico-questioni-aperte/" TargetMode="Externa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0.xml.rels><?xml version="1.0" encoding="UTF-8" standalone="yes"?>
<Relationships xmlns="http://schemas.openxmlformats.org/package/2006/relationships"><Relationship Id="rId3" Type="http://schemas.openxmlformats.org/officeDocument/2006/relationships/hyperlink" Target="https://spazioetico.com/" TargetMode="External"/><Relationship Id="rId2" Type="http://schemas.openxmlformats.org/officeDocument/2006/relationships/hyperlink" Target="https://spazioetico.com/2016/07/12/il-nuovo-accesso-civico-questioni-aperte/" TargetMode="Externa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8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8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8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077876"/>
            <a:ext cx="3096344" cy="2806216"/>
          </a:xfrm>
          <a:prstGeom prst="rect">
            <a:avLst/>
          </a:prstGeom>
          <a:effectLst>
            <a:glow rad="139700">
              <a:schemeClr val="accent6">
                <a:satMod val="175000"/>
                <a:alpha val="40000"/>
              </a:schemeClr>
            </a:glow>
            <a:outerShdw blurRad="50800" dist="50800" dir="5400000" sx="101000" sy="101000" algn="ctr" rotWithShape="0">
              <a:srgbClr val="000000">
                <a:alpha val="99000"/>
              </a:srgbClr>
            </a:outerShdw>
          </a:effectLst>
        </p:spPr>
      </p:pic>
      <p:sp>
        <p:nvSpPr>
          <p:cNvPr id="2" name="Titolo 1"/>
          <p:cNvSpPr>
            <a:spLocks noGrp="1"/>
          </p:cNvSpPr>
          <p:nvPr>
            <p:ph type="ctrTitle"/>
          </p:nvPr>
        </p:nvSpPr>
        <p:spPr>
          <a:xfrm>
            <a:off x="539552" y="4573662"/>
            <a:ext cx="8424936" cy="1470025"/>
          </a:xfrm>
        </p:spPr>
        <p:txBody>
          <a:bodyPr>
            <a:normAutofit/>
          </a:bodyPr>
          <a:lstStyle/>
          <a:p>
            <a:pPr lvl="0"/>
            <a:r>
              <a:rPr lang="it-IT" sz="2000" b="1" dirty="0"/>
              <a:t>…e la sua attuazione attraverso il diritto di accesso civico generalizzato</a:t>
            </a:r>
            <a:br>
              <a:rPr lang="it-IT" sz="2000" b="1" dirty="0"/>
            </a:br>
            <a:r>
              <a:rPr lang="it-IT" sz="2000" b="1" dirty="0">
                <a:solidFill>
                  <a:srgbClr val="C00000"/>
                </a:solidFill>
              </a:rPr>
              <a:t>introdotto a seguito del </a:t>
            </a:r>
            <a:r>
              <a:rPr lang="it-IT" sz="2000" b="1" dirty="0" err="1">
                <a:solidFill>
                  <a:srgbClr val="C00000"/>
                </a:solidFill>
              </a:rPr>
              <a:t>dlgs</a:t>
            </a:r>
            <a:r>
              <a:rPr lang="it-IT" sz="2000" b="1" dirty="0">
                <a:solidFill>
                  <a:srgbClr val="C00000"/>
                </a:solidFill>
              </a:rPr>
              <a:t> 97/2016 e delle Linee Guida ANAC</a:t>
            </a:r>
          </a:p>
        </p:txBody>
      </p:sp>
      <p:sp>
        <p:nvSpPr>
          <p:cNvPr id="3" name="Sottotitolo 2"/>
          <p:cNvSpPr>
            <a:spLocks noGrp="1"/>
          </p:cNvSpPr>
          <p:nvPr>
            <p:ph type="subTitle" idx="1"/>
          </p:nvPr>
        </p:nvSpPr>
        <p:spPr>
          <a:xfrm>
            <a:off x="1403648" y="5733256"/>
            <a:ext cx="6120680" cy="1152128"/>
          </a:xfrm>
        </p:spPr>
        <p:txBody>
          <a:bodyPr>
            <a:normAutofit/>
          </a:bodyPr>
          <a:lstStyle/>
          <a:p>
            <a:r>
              <a:rPr lang="it-IT" sz="1800" b="1" dirty="0">
                <a:solidFill>
                  <a:schemeClr val="tx1"/>
                </a:solidFill>
              </a:rPr>
              <a:t>Massimo Di Rienzo</a:t>
            </a:r>
          </a:p>
          <a:p>
            <a:pPr>
              <a:defRPr/>
            </a:pPr>
            <a:r>
              <a:rPr lang="it-IT" sz="1400" b="1" dirty="0">
                <a:hlinkClick r:id="rId3"/>
              </a:rPr>
              <a:t>www.spazioetico.com</a:t>
            </a:r>
            <a:r>
              <a:rPr lang="it-IT" sz="1400" b="1" dirty="0"/>
              <a:t>  </a:t>
            </a:r>
            <a:endParaRPr lang="it-IT" sz="1400" dirty="0"/>
          </a:p>
          <a:p>
            <a:pPr>
              <a:defRPr/>
            </a:pPr>
            <a:r>
              <a:rPr lang="en-US" sz="1400" b="1" dirty="0">
                <a:hlinkClick r:id="rId4"/>
              </a:rPr>
              <a:t>it.linkedin.com/in/massimodirienzo/</a:t>
            </a:r>
            <a:endParaRPr lang="it-IT" sz="1400" dirty="0"/>
          </a:p>
          <a:p>
            <a:r>
              <a:rPr lang="en-US" sz="1400" b="1" dirty="0"/>
              <a:t>11 </a:t>
            </a:r>
            <a:r>
              <a:rPr lang="en-US" sz="1400" b="1" dirty="0" err="1"/>
              <a:t>gennaio</a:t>
            </a:r>
            <a:r>
              <a:rPr lang="en-US" sz="1400" b="1" dirty="0"/>
              <a:t> 2017 </a:t>
            </a:r>
            <a:endParaRPr lang="en-US" sz="1400" dirty="0"/>
          </a:p>
        </p:txBody>
      </p:sp>
      <p:sp>
        <p:nvSpPr>
          <p:cNvPr id="5" name="Titolo 1"/>
          <p:cNvSpPr txBox="1">
            <a:spLocks/>
          </p:cNvSpPr>
          <p:nvPr/>
        </p:nvSpPr>
        <p:spPr>
          <a:xfrm>
            <a:off x="395536" y="941598"/>
            <a:ext cx="8424936"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200" b="1" dirty="0">
                <a:solidFill>
                  <a:srgbClr val="C00000"/>
                </a:solidFill>
              </a:rPr>
              <a:t>La tracciabilità del processo decisionale</a:t>
            </a:r>
          </a:p>
          <a:p>
            <a:r>
              <a:rPr lang="it-IT" sz="2400" b="1" dirty="0"/>
              <a:t>Articolo 9 comma 2 del Codice di Comportamento PA</a:t>
            </a:r>
            <a:br>
              <a:rPr lang="it-IT" sz="2400" b="1" dirty="0"/>
            </a:br>
            <a:endParaRPr lang="it-IT" sz="2400" b="1" dirty="0">
              <a:solidFill>
                <a:srgbClr val="8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251520" y="1426443"/>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GB" sz="2400" b="1" dirty="0">
                <a:solidFill>
                  <a:prstClr val="black"/>
                </a:solidFill>
                <a:latin typeface="Arial" pitchFamily="34" charset="0"/>
              </a:rPr>
              <a:t>Accesso generalizzato e accesso </a:t>
            </a:r>
            <a:r>
              <a:rPr lang="en-GB" sz="2400" b="1" dirty="0" err="1">
                <a:solidFill>
                  <a:prstClr val="black"/>
                </a:solidFill>
                <a:latin typeface="Arial" pitchFamily="34" charset="0"/>
              </a:rPr>
              <a:t>agli</a:t>
            </a:r>
            <a:r>
              <a:rPr lang="en-GB" sz="2400" b="1" dirty="0">
                <a:solidFill>
                  <a:prstClr val="black"/>
                </a:solidFill>
                <a:latin typeface="Arial" pitchFamily="34" charset="0"/>
              </a:rPr>
              <a:t> </a:t>
            </a:r>
            <a:r>
              <a:rPr lang="en-GB" sz="2400" b="1" dirty="0" err="1">
                <a:solidFill>
                  <a:prstClr val="black"/>
                </a:solidFill>
                <a:latin typeface="Arial" pitchFamily="34" charset="0"/>
              </a:rPr>
              <a:t>atti</a:t>
            </a:r>
            <a:r>
              <a:rPr lang="en-GB" sz="2400" b="1" dirty="0">
                <a:solidFill>
                  <a:prstClr val="black"/>
                </a:solidFill>
                <a:latin typeface="Arial" pitchFamily="34" charset="0"/>
              </a:rPr>
              <a:t> L. 241/1990</a:t>
            </a:r>
            <a:endParaRPr lang="en-GB" sz="2200" b="1" dirty="0">
              <a:solidFill>
                <a:prstClr val="black"/>
              </a:solidFill>
              <a:latin typeface="Arial" pitchFamily="34" charset="0"/>
              <a:ea typeface="+mn-ea"/>
              <a:cs typeface="Arial" pitchFamily="34" charset="0"/>
            </a:endParaRPr>
          </a:p>
        </p:txBody>
      </p:sp>
      <p:sp>
        <p:nvSpPr>
          <p:cNvPr id="8" name="Content Placeholder 2"/>
          <p:cNvSpPr txBox="1">
            <a:spLocks/>
          </p:cNvSpPr>
          <p:nvPr/>
        </p:nvSpPr>
        <p:spPr>
          <a:xfrm>
            <a:off x="468313" y="2061443"/>
            <a:ext cx="8207375" cy="4535909"/>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it-IT" sz="2000" b="1" dirty="0"/>
              <a:t>Secondo le Linee Guida ANAC diritto di accesso documentale e diritto di accesso generalizzato </a:t>
            </a:r>
            <a:r>
              <a:rPr lang="it-IT" sz="2000" b="1" dirty="0">
                <a:solidFill>
                  <a:srgbClr val="C00000"/>
                </a:solidFill>
              </a:rPr>
              <a:t>coesistono</a:t>
            </a:r>
            <a:r>
              <a:rPr lang="it-IT" sz="2000" b="1" dirty="0"/>
              <a:t>, </a:t>
            </a:r>
            <a:r>
              <a:rPr lang="it-IT" sz="2000" b="1" dirty="0">
                <a:solidFill>
                  <a:srgbClr val="C00000"/>
                </a:solidFill>
              </a:rPr>
              <a:t>ma non si sovrappongono</a:t>
            </a:r>
            <a:r>
              <a:rPr lang="it-IT" sz="2000" b="1" dirty="0"/>
              <a:t>. Il cittadino può usarli per esercitare diritti di tipo diverso:</a:t>
            </a:r>
          </a:p>
          <a:p>
            <a:pPr>
              <a:defRPr/>
            </a:pPr>
            <a:endParaRPr lang="it-IT" sz="2000" b="1" dirty="0"/>
          </a:p>
          <a:p>
            <a:pPr>
              <a:defRPr/>
            </a:pPr>
            <a:r>
              <a:rPr lang="it-IT" sz="2000" b="1" dirty="0">
                <a:solidFill>
                  <a:srgbClr val="C00000"/>
                </a:solidFill>
              </a:rPr>
              <a:t>Il diritto di accesso documentale serve per esercitare il diritto alla tutela giuridica dei propri interessi </a:t>
            </a:r>
            <a:r>
              <a:rPr lang="it-IT" sz="2000" b="1" dirty="0"/>
              <a:t>(e consente di accedere con </a:t>
            </a:r>
            <a:r>
              <a:rPr lang="it-IT" sz="2000" b="1" dirty="0">
                <a:solidFill>
                  <a:srgbClr val="C00000"/>
                </a:solidFill>
              </a:rPr>
              <a:t>maggiore profondità </a:t>
            </a:r>
            <a:r>
              <a:rPr lang="it-IT" sz="2000" b="1" dirty="0"/>
              <a:t>ai dati detenuti dall’amministrazione</a:t>
            </a:r>
          </a:p>
          <a:p>
            <a:pPr>
              <a:defRPr/>
            </a:pPr>
            <a:endParaRPr lang="it-IT" sz="2000" b="1" dirty="0"/>
          </a:p>
          <a:p>
            <a:pPr>
              <a:defRPr/>
            </a:pPr>
            <a:r>
              <a:rPr lang="it-IT" sz="2000" b="1" dirty="0">
                <a:solidFill>
                  <a:srgbClr val="C00000"/>
                </a:solidFill>
              </a:rPr>
              <a:t>Il diritto di accesso generalizzato serve per esercitare il </a:t>
            </a:r>
            <a:r>
              <a:rPr lang="it-IT" sz="2000" b="1" i="1" dirty="0">
                <a:solidFill>
                  <a:srgbClr val="C00000"/>
                </a:solidFill>
              </a:rPr>
              <a:t>diritto all’informazione</a:t>
            </a:r>
            <a:r>
              <a:rPr lang="it-IT" sz="2000" b="1" dirty="0">
                <a:solidFill>
                  <a:srgbClr val="C00000"/>
                </a:solidFill>
              </a:rPr>
              <a:t>, </a:t>
            </a:r>
            <a:r>
              <a:rPr lang="it-IT" sz="2000" b="1" i="1" dirty="0">
                <a:solidFill>
                  <a:srgbClr val="C00000"/>
                </a:solidFill>
              </a:rPr>
              <a:t>alla partecipazione e al controllo </a:t>
            </a:r>
            <a:r>
              <a:rPr lang="it-IT" sz="2000" b="1" dirty="0">
                <a:solidFill>
                  <a:srgbClr val="C00000"/>
                </a:solidFill>
              </a:rPr>
              <a:t>rispetto all’attività svolta dalla pubblica amministrazione </a:t>
            </a:r>
            <a:r>
              <a:rPr lang="it-IT" sz="2000" b="1" dirty="0"/>
              <a:t>(e consente di accedere </a:t>
            </a:r>
            <a:r>
              <a:rPr lang="it-IT" sz="2000" b="1" dirty="0">
                <a:solidFill>
                  <a:srgbClr val="C00000"/>
                </a:solidFill>
              </a:rPr>
              <a:t>meno in profondità </a:t>
            </a:r>
            <a:r>
              <a:rPr lang="it-IT" sz="2000" b="1" dirty="0"/>
              <a:t>ai dati detenuti dall’amministrazione e senza comportare la lesione di interessi pubblici e privati)</a:t>
            </a:r>
          </a:p>
          <a:p>
            <a:pPr>
              <a:defRPr/>
            </a:pPr>
            <a:endParaRPr lang="it-IT" sz="1800" b="1" dirty="0">
              <a:latin typeface="+mj-lt"/>
            </a:endParaRPr>
          </a:p>
          <a:p>
            <a:pPr marL="0" indent="0">
              <a:buNone/>
              <a:defRPr/>
            </a:pPr>
            <a:endParaRPr lang="it-IT" sz="2000" b="1" dirty="0">
              <a:latin typeface="+mj-lt"/>
            </a:endParaRPr>
          </a:p>
        </p:txBody>
      </p:sp>
    </p:spTree>
    <p:extLst>
      <p:ext uri="{BB962C8B-B14F-4D97-AF65-F5344CB8AC3E}">
        <p14:creationId xmlns:p14="http://schemas.microsoft.com/office/powerpoint/2010/main" val="3901873232"/>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395536" y="1181035"/>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0000"/>
          </a:bodyPr>
          <a:lstStyle/>
          <a:p>
            <a:pPr>
              <a:defRPr/>
            </a:pPr>
            <a:r>
              <a:rPr lang="en-GB" sz="2400" b="1" dirty="0">
                <a:solidFill>
                  <a:prstClr val="black"/>
                </a:solidFill>
                <a:latin typeface="Arial" pitchFamily="34" charset="0"/>
              </a:rPr>
              <a:t>Accesso generalizzato e accesso </a:t>
            </a:r>
            <a:r>
              <a:rPr lang="en-GB" sz="2400" b="1" dirty="0" err="1">
                <a:solidFill>
                  <a:prstClr val="black"/>
                </a:solidFill>
                <a:latin typeface="Arial" pitchFamily="34" charset="0"/>
              </a:rPr>
              <a:t>documentale</a:t>
            </a:r>
            <a:r>
              <a:rPr lang="en-GB" sz="2400" b="1" dirty="0">
                <a:solidFill>
                  <a:prstClr val="black"/>
                </a:solidFill>
                <a:latin typeface="Arial" pitchFamily="34" charset="0"/>
              </a:rPr>
              <a:t> L. 241/1990</a:t>
            </a:r>
            <a:endParaRPr lang="en-GB" sz="2200" b="1" dirty="0">
              <a:solidFill>
                <a:prstClr val="black"/>
              </a:solidFill>
              <a:latin typeface="Arial" pitchFamily="34" charset="0"/>
              <a:ea typeface="+mn-ea"/>
              <a:cs typeface="Arial" pitchFamily="34" charset="0"/>
            </a:endParaRPr>
          </a:p>
        </p:txBody>
      </p:sp>
      <p:sp>
        <p:nvSpPr>
          <p:cNvPr id="8" name="Content Placeholder 2"/>
          <p:cNvSpPr txBox="1">
            <a:spLocks/>
          </p:cNvSpPr>
          <p:nvPr/>
        </p:nvSpPr>
        <p:spPr>
          <a:xfrm>
            <a:off x="468313" y="1845419"/>
            <a:ext cx="8207375" cy="4823941"/>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t-IT" sz="2000" b="1" dirty="0"/>
              <a:t>Secondo le Linee Guida ANAC:</a:t>
            </a:r>
          </a:p>
          <a:p>
            <a:r>
              <a:rPr lang="it-IT" sz="2000" b="1" dirty="0"/>
              <a:t>Dopo le modifiche apportate dal d.lgs. 97/2016 alla disciplina sulla trasparenza, </a:t>
            </a:r>
            <a:r>
              <a:rPr lang="it-IT" sz="2000" b="1" dirty="0">
                <a:solidFill>
                  <a:srgbClr val="C00000"/>
                </a:solidFill>
              </a:rPr>
              <a:t>la conoscibilità generalizzata degli atti diviene la regola</a:t>
            </a:r>
            <a:r>
              <a:rPr lang="it-IT" sz="2000" b="1" dirty="0"/>
              <a:t>, temperata solo dalla previsione di eccezioni poste a tutela di interessi (pubblici e privati) che possono essere lesi/pregiudicati dalla rivelazione di certe informazioni. </a:t>
            </a:r>
          </a:p>
          <a:p>
            <a:r>
              <a:rPr lang="it-IT" sz="2000" b="1" dirty="0"/>
              <a:t>L’accesso documentale ex. L. 241/1990 </a:t>
            </a:r>
            <a:r>
              <a:rPr lang="it-IT" sz="2000" b="1" dirty="0">
                <a:solidFill>
                  <a:srgbClr val="C00000"/>
                </a:solidFill>
              </a:rPr>
              <a:t>diventa una modalità di accesso «residuale»,</a:t>
            </a:r>
            <a:r>
              <a:rPr lang="it-IT" sz="2000" b="1" dirty="0">
                <a:solidFill>
                  <a:srgbClr val="FF0000"/>
                </a:solidFill>
              </a:rPr>
              <a:t> </a:t>
            </a:r>
            <a:r>
              <a:rPr lang="it-IT" sz="2000" b="1" dirty="0"/>
              <a:t>attraverso la quale i cittadini titolari di una situazione giuridica qualificata possono accedere ad atti e </a:t>
            </a:r>
            <a:r>
              <a:rPr lang="it-IT" sz="2000" b="1" dirty="0">
                <a:solidFill>
                  <a:srgbClr val="C00000"/>
                </a:solidFill>
              </a:rPr>
              <a:t>documenti per i quali è invece negato l’accesso generalizzato.</a:t>
            </a:r>
          </a:p>
          <a:p>
            <a:pPr marL="0" indent="0">
              <a:buNone/>
            </a:pPr>
            <a:endParaRPr lang="it-IT" sz="2000" b="1" u="sng" dirty="0">
              <a:solidFill>
                <a:srgbClr val="FF0000"/>
              </a:solidFill>
            </a:endParaRPr>
          </a:p>
          <a:p>
            <a:r>
              <a:rPr lang="it-IT" sz="2000" b="1" dirty="0"/>
              <a:t>IN SINTESI, </a:t>
            </a:r>
            <a:r>
              <a:rPr lang="it-IT" sz="2000" b="1" dirty="0">
                <a:solidFill>
                  <a:srgbClr val="C00000"/>
                </a:solidFill>
              </a:rPr>
              <a:t>L’ACCESSO AGLI ATTI</a:t>
            </a:r>
            <a:r>
              <a:rPr lang="it-IT" sz="2000" b="1" dirty="0"/>
              <a:t>, SECONDO ANAC, DEVE ESSERE GARANTITO ATTRAVERSO L’ACCESSO GENERALIZZATO E, IN SUBORDINE, ATTRAVERSO L’ACCESSO DOCUMENTALE.</a:t>
            </a:r>
          </a:p>
          <a:p>
            <a:pPr>
              <a:defRPr/>
            </a:pPr>
            <a:endParaRPr lang="it-IT" sz="1800" b="1" dirty="0">
              <a:latin typeface="+mj-lt"/>
            </a:endParaRPr>
          </a:p>
          <a:p>
            <a:pPr marL="0" indent="0">
              <a:buNone/>
              <a:defRPr/>
            </a:pPr>
            <a:endParaRPr lang="it-IT" sz="2000" b="1" dirty="0">
              <a:latin typeface="+mj-lt"/>
            </a:endParaRPr>
          </a:p>
        </p:txBody>
      </p:sp>
    </p:spTree>
    <p:extLst>
      <p:ext uri="{BB962C8B-B14F-4D97-AF65-F5344CB8AC3E}">
        <p14:creationId xmlns:p14="http://schemas.microsoft.com/office/powerpoint/2010/main" val="3296789930"/>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21311"/>
            <a:ext cx="8964488" cy="4076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olo 1"/>
          <p:cNvSpPr txBox="1">
            <a:spLocks/>
          </p:cNvSpPr>
          <p:nvPr/>
        </p:nvSpPr>
        <p:spPr bwMode="auto">
          <a:xfrm>
            <a:off x="367444" y="1853459"/>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216000" tIns="288000" rIns="72000" bIns="45720" rtlCol="0" anchor="t" anchorCtr="0">
            <a:normAutofit fontScale="90000" lnSpcReduction="20000"/>
          </a:bodyPr>
          <a:lstStyle>
            <a:lvl1pPr algn="l" defTabSz="914400" rtl="0" eaLnBrk="1" latinLnBrk="0" hangingPunct="1">
              <a:spcBef>
                <a:spcPct val="0"/>
              </a:spcBef>
              <a:buNone/>
              <a:defRPr sz="2800" b="1" kern="1200">
                <a:solidFill>
                  <a:schemeClr val="tx1"/>
                </a:solidFill>
                <a:latin typeface="+mj-lt"/>
                <a:ea typeface="+mj-ea"/>
                <a:cs typeface="Arial" pitchFamily="34" charset="0"/>
              </a:defRPr>
            </a:lvl1pPr>
          </a:lstStyle>
          <a:p>
            <a:pPr>
              <a:defRPr/>
            </a:pPr>
            <a:r>
              <a:rPr lang="en-GB" sz="2400" dirty="0">
                <a:solidFill>
                  <a:prstClr val="black"/>
                </a:solidFill>
                <a:latin typeface="Arial" pitchFamily="34" charset="0"/>
              </a:rPr>
              <a:t>Accesso generalizzato e accesso </a:t>
            </a:r>
            <a:r>
              <a:rPr lang="en-GB" sz="2400" dirty="0" err="1">
                <a:solidFill>
                  <a:prstClr val="black"/>
                </a:solidFill>
                <a:latin typeface="Arial" pitchFamily="34" charset="0"/>
              </a:rPr>
              <a:t>agli</a:t>
            </a:r>
            <a:r>
              <a:rPr lang="en-GB" sz="2400" dirty="0">
                <a:solidFill>
                  <a:prstClr val="black"/>
                </a:solidFill>
                <a:latin typeface="Arial" pitchFamily="34" charset="0"/>
              </a:rPr>
              <a:t> </a:t>
            </a:r>
            <a:r>
              <a:rPr lang="en-GB" sz="2400" dirty="0" err="1">
                <a:solidFill>
                  <a:prstClr val="black"/>
                </a:solidFill>
                <a:latin typeface="Arial" pitchFamily="34" charset="0"/>
              </a:rPr>
              <a:t>atti</a:t>
            </a:r>
            <a:r>
              <a:rPr lang="en-GB" sz="2400" dirty="0">
                <a:solidFill>
                  <a:prstClr val="black"/>
                </a:solidFill>
                <a:latin typeface="Arial" pitchFamily="34" charset="0"/>
              </a:rPr>
              <a:t> L. 241/1990</a:t>
            </a:r>
            <a:endParaRPr lang="en-GB" sz="2200" dirty="0">
              <a:solidFill>
                <a:prstClr val="black"/>
              </a:solidFill>
              <a:latin typeface="Arial" pitchFamily="34" charset="0"/>
              <a:ea typeface="+mn-ea"/>
            </a:endParaRPr>
          </a:p>
        </p:txBody>
      </p:sp>
    </p:spTree>
    <p:extLst>
      <p:ext uri="{BB962C8B-B14F-4D97-AF65-F5344CB8AC3E}">
        <p14:creationId xmlns:p14="http://schemas.microsoft.com/office/powerpoint/2010/main" val="2387428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683568" y="3429000"/>
            <a:ext cx="7992888" cy="2862322"/>
          </a:xfrm>
          <a:prstGeom prst="rect">
            <a:avLst/>
          </a:prstGeom>
          <a:noFill/>
        </p:spPr>
        <p:txBody>
          <a:bodyPr wrap="square" rtlCol="0">
            <a:spAutoFit/>
          </a:bodyPr>
          <a:lstStyle/>
          <a:p>
            <a:r>
              <a:rPr lang="it-IT" b="1" dirty="0">
                <a:solidFill>
                  <a:srgbClr val="C00000"/>
                </a:solidFill>
              </a:rPr>
              <a:t>Chi può presentare istanza di accesso civico ai sensi dell’art. 5 del d. </a:t>
            </a:r>
            <a:r>
              <a:rPr lang="it-IT" b="1" dirty="0" err="1">
                <a:solidFill>
                  <a:srgbClr val="C00000"/>
                </a:solidFill>
              </a:rPr>
              <a:t>lgs</a:t>
            </a:r>
            <a:r>
              <a:rPr lang="it-IT" b="1" dirty="0">
                <a:solidFill>
                  <a:srgbClr val="C00000"/>
                </a:solidFill>
              </a:rPr>
              <a:t>. n. 33/2013?</a:t>
            </a:r>
          </a:p>
          <a:p>
            <a:pPr marL="285750" indent="-285750">
              <a:buFont typeface="Arial" panose="020B0604020202020204" pitchFamily="34" charset="0"/>
              <a:buChar char="•"/>
            </a:pPr>
            <a:r>
              <a:rPr lang="it-IT" b="1" dirty="0"/>
              <a:t>L’accesso civico non è sottoposto ad alcuna limitazione quanto alla legittimazione soggettiva del richiedente, per cui chiunque può esercitarlo anche indipendentemente dall’essere cittadino italiano o residente nel territorio dello Stato.</a:t>
            </a:r>
          </a:p>
          <a:p>
            <a:endParaRPr lang="it-IT" b="1" dirty="0"/>
          </a:p>
          <a:p>
            <a:r>
              <a:rPr lang="it-IT" b="1" dirty="0">
                <a:solidFill>
                  <a:srgbClr val="C00000"/>
                </a:solidFill>
              </a:rPr>
              <a:t>È necessario motivare l’istanza di accesso civico?</a:t>
            </a:r>
          </a:p>
          <a:p>
            <a:pPr marL="285750" indent="-285750">
              <a:buFont typeface="Arial" panose="020B0604020202020204" pitchFamily="34" charset="0"/>
              <a:buChar char="•"/>
            </a:pPr>
            <a:r>
              <a:rPr lang="it-IT" b="1" dirty="0"/>
              <a:t>Non è necessario fornire alcuna motivazione per presentare l’istanza di accesso civico.</a:t>
            </a:r>
          </a:p>
        </p:txBody>
      </p:sp>
      <p:sp>
        <p:nvSpPr>
          <p:cNvPr id="4" name="TextBox 4"/>
          <p:cNvSpPr txBox="1"/>
          <p:nvPr/>
        </p:nvSpPr>
        <p:spPr>
          <a:xfrm>
            <a:off x="107504" y="1457694"/>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2808622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1867"/>
            <a:ext cx="4032448" cy="2781300"/>
          </a:xfrm>
          <a:prstGeom prst="rect">
            <a:avLst/>
          </a:prstGeom>
        </p:spPr>
      </p:pic>
      <p:sp>
        <p:nvSpPr>
          <p:cNvPr id="3" name="CasellaDiTesto 2"/>
          <p:cNvSpPr txBox="1"/>
          <p:nvPr/>
        </p:nvSpPr>
        <p:spPr>
          <a:xfrm>
            <a:off x="683568" y="2610683"/>
            <a:ext cx="7992888" cy="4247317"/>
          </a:xfrm>
          <a:prstGeom prst="rect">
            <a:avLst/>
          </a:prstGeom>
          <a:solidFill>
            <a:schemeClr val="bg1"/>
          </a:solidFill>
        </p:spPr>
        <p:txBody>
          <a:bodyPr wrap="square" rtlCol="0">
            <a:spAutoFit/>
          </a:bodyPr>
          <a:lstStyle/>
          <a:p>
            <a:r>
              <a:rPr lang="it-IT" b="1" dirty="0">
                <a:solidFill>
                  <a:srgbClr val="C00000"/>
                </a:solidFill>
              </a:rPr>
              <a:t>Con quale modalità può essere presentata l’istanza di accesso civico?</a:t>
            </a:r>
          </a:p>
          <a:p>
            <a:pPr marL="285750" indent="-285750">
              <a:buFont typeface="Arial" panose="020B0604020202020204" pitchFamily="34" charset="0"/>
              <a:buChar char="•"/>
            </a:pPr>
            <a:r>
              <a:rPr lang="it-IT" b="1" dirty="0"/>
              <a:t>Ai sensi del comma 3 dell’art. 5 del d. </a:t>
            </a:r>
            <a:r>
              <a:rPr lang="it-IT" b="1" dirty="0" err="1"/>
              <a:t>lgs</a:t>
            </a:r>
            <a:r>
              <a:rPr lang="it-IT" b="1" dirty="0"/>
              <a:t>. n. 33/2013 l’istanza può essere trasmessa per via telematica secondo le modalità previste dal decreto legislativo 7 marzo 2005, n. 82 recante il «</a:t>
            </a:r>
            <a:r>
              <a:rPr lang="it-IT" b="1" i="1" dirty="0"/>
              <a:t>Codice dell’amministrazione digitale</a:t>
            </a:r>
            <a:r>
              <a:rPr lang="it-IT" b="1" dirty="0"/>
              <a:t>». Pertanto, ai sensi dell’art. 65 del CAD, le istanze presentate per via telematica alle pubbliche amministrazioni e ai gestori dei servizi pubblici sono valide se:</a:t>
            </a:r>
          </a:p>
          <a:p>
            <a:pPr marL="806450" indent="-342900">
              <a:buFont typeface="+mj-lt"/>
              <a:buAutoNum type="alphaLcParenR"/>
            </a:pPr>
            <a:r>
              <a:rPr lang="it-IT" b="1" dirty="0"/>
              <a:t>sottoscritte mediante la firma digitale o la firma elettronica qualificata;</a:t>
            </a:r>
          </a:p>
          <a:p>
            <a:pPr marL="806450" indent="-342900">
              <a:buFont typeface="+mj-lt"/>
              <a:buAutoNum type="alphaLcParenR"/>
            </a:pPr>
            <a:r>
              <a:rPr lang="it-IT" b="1" dirty="0"/>
              <a:t>l’istante è identificato attraverso il sistema pubblico di identità digitale (SPID), nonché carta di identità elettronica o la carta nazionale dei servizi;</a:t>
            </a:r>
          </a:p>
          <a:p>
            <a:pPr marL="806450" indent="-342900">
              <a:buFont typeface="+mj-lt"/>
              <a:buAutoNum type="alphaLcParenR"/>
            </a:pPr>
            <a:r>
              <a:rPr lang="it-IT" b="1" dirty="0"/>
              <a:t>sono sottoscritte e presentate unitamente alla copia del documento d’identità;</a:t>
            </a:r>
          </a:p>
          <a:p>
            <a:pPr marL="806450" indent="-342900">
              <a:buFont typeface="+mj-lt"/>
              <a:buAutoNum type="alphaLcParenR"/>
            </a:pPr>
            <a:r>
              <a:rPr lang="it-IT" b="1" dirty="0"/>
              <a:t>trasmesse dall’istante mediante la propria casella di posta elettronica certificata.</a:t>
            </a:r>
          </a:p>
          <a:p>
            <a:pPr algn="r"/>
            <a:r>
              <a:rPr lang="it-IT" b="1" i="1" dirty="0">
                <a:solidFill>
                  <a:srgbClr val="C00000"/>
                </a:solidFill>
              </a:rPr>
              <a:t>(segue…)</a:t>
            </a:r>
          </a:p>
        </p:txBody>
      </p:sp>
      <p:sp>
        <p:nvSpPr>
          <p:cNvPr id="4" name="TextBox 4"/>
          <p:cNvSpPr txBox="1"/>
          <p:nvPr/>
        </p:nvSpPr>
        <p:spPr>
          <a:xfrm>
            <a:off x="107504" y="1457694"/>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173466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683568" y="3356992"/>
            <a:ext cx="7992888" cy="2031325"/>
          </a:xfrm>
          <a:prstGeom prst="rect">
            <a:avLst/>
          </a:prstGeom>
          <a:noFill/>
        </p:spPr>
        <p:txBody>
          <a:bodyPr wrap="square" rtlCol="0">
            <a:spAutoFit/>
          </a:bodyPr>
          <a:lstStyle/>
          <a:p>
            <a:r>
              <a:rPr lang="it-IT" b="1" dirty="0">
                <a:solidFill>
                  <a:srgbClr val="C00000"/>
                </a:solidFill>
              </a:rPr>
              <a:t>Con quale modalità può essere presentata l’istanza di accesso civico?</a:t>
            </a:r>
          </a:p>
          <a:p>
            <a:pPr marL="285750" indent="-285750">
              <a:buFont typeface="Arial" panose="020B0604020202020204" pitchFamily="34" charset="0"/>
              <a:buChar char="•"/>
            </a:pPr>
            <a:r>
              <a:rPr lang="it-IT" b="1" dirty="0"/>
              <a:t>Resta fermo che l’istanza può essere presentata anche a mezzo posta, fax o direttamente presso gli uffici indicati dall’art. 5, comma 3, del d. </a:t>
            </a:r>
            <a:r>
              <a:rPr lang="it-IT" b="1" dirty="0" err="1"/>
              <a:t>lgs</a:t>
            </a:r>
            <a:r>
              <a:rPr lang="it-IT" b="1" dirty="0"/>
              <a:t>. n. 33/2013, e che laddove la richiesta di accesso civico non sia sottoscritta dall’interessato in presenza del dipendente addetto, la stessa debba essere sottoscritta e presentata unitamente a copia fotostatica non autenticata di un documento di identità del sottoscrittore, che va inserita nel fascicolo</a:t>
            </a:r>
          </a:p>
        </p:txBody>
      </p:sp>
      <p:sp>
        <p:nvSpPr>
          <p:cNvPr id="4" name="TextBox 4"/>
          <p:cNvSpPr txBox="1"/>
          <p:nvPr/>
        </p:nvSpPr>
        <p:spPr>
          <a:xfrm>
            <a:off x="107504" y="1516722"/>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9257957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683568" y="3356992"/>
            <a:ext cx="7992888" cy="2862322"/>
          </a:xfrm>
          <a:prstGeom prst="rect">
            <a:avLst/>
          </a:prstGeom>
          <a:noFill/>
        </p:spPr>
        <p:txBody>
          <a:bodyPr wrap="square" rtlCol="0">
            <a:spAutoFit/>
          </a:bodyPr>
          <a:lstStyle/>
          <a:p>
            <a:r>
              <a:rPr lang="it-IT" b="1" dirty="0">
                <a:solidFill>
                  <a:srgbClr val="C00000"/>
                </a:solidFill>
              </a:rPr>
              <a:t>A chi deve essere indirizzata l’istanza di accesso civico?</a:t>
            </a:r>
          </a:p>
          <a:p>
            <a:pPr marL="285750" indent="-285750">
              <a:buFont typeface="Arial" panose="020B0604020202020204" pitchFamily="34" charset="0"/>
              <a:buChar char="•"/>
            </a:pPr>
            <a:r>
              <a:rPr lang="it-IT" b="1" dirty="0"/>
              <a:t>Se l’accesso civico ha a oggetto dati, informazioni o documenti oggetto di pubblicazione obbligatoria ai sensi del d. </a:t>
            </a:r>
            <a:r>
              <a:rPr lang="it-IT" b="1" dirty="0" err="1"/>
              <a:t>lgs</a:t>
            </a:r>
            <a:r>
              <a:rPr lang="it-IT" b="1" dirty="0"/>
              <a:t>. n. 33/2013, l’istanza deve essere presentata al responsabile della prevenzione della corruzione e della trasparenza, i cui riferimenti vanno indicati nella Sezione “Amministrazione trasparente” del sito </a:t>
            </a:r>
            <a:r>
              <a:rPr lang="it-IT" b="1" i="1" dirty="0"/>
              <a:t>web </a:t>
            </a:r>
            <a:r>
              <a:rPr lang="it-IT" b="1" dirty="0"/>
              <a:t>istituzionale.</a:t>
            </a:r>
          </a:p>
          <a:p>
            <a:pPr marL="285750" indent="-285750">
              <a:buFont typeface="Arial" panose="020B0604020202020204" pitchFamily="34" charset="0"/>
              <a:buChar char="•"/>
            </a:pPr>
            <a:r>
              <a:rPr lang="it-IT" b="1" dirty="0"/>
              <a:t>Negli altri casi, l’istanza di accesso civico va indirizzata direttamente all’ufficio che detiene i dati, le informazioni o i documenti; oppure all’Ufficio relazioni con il pubblico; oppure ancora ad altro ufficio indicato dall’amministrazione nella sezione “Amministrazione trasparente” del sito </a:t>
            </a:r>
            <a:r>
              <a:rPr lang="it-IT" b="1" i="1" dirty="0"/>
              <a:t>web </a:t>
            </a:r>
            <a:r>
              <a:rPr lang="it-IT" b="1" dirty="0"/>
              <a:t>istituzionale</a:t>
            </a:r>
          </a:p>
        </p:txBody>
      </p:sp>
      <p:sp>
        <p:nvSpPr>
          <p:cNvPr id="4" name="TextBox 4"/>
          <p:cNvSpPr txBox="1"/>
          <p:nvPr/>
        </p:nvSpPr>
        <p:spPr>
          <a:xfrm>
            <a:off x="107504" y="1457694"/>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3040543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863588" y="3861048"/>
            <a:ext cx="7992888" cy="1200329"/>
          </a:xfrm>
          <a:prstGeom prst="rect">
            <a:avLst/>
          </a:prstGeom>
          <a:noFill/>
        </p:spPr>
        <p:txBody>
          <a:bodyPr wrap="square" rtlCol="0">
            <a:spAutoFit/>
          </a:bodyPr>
          <a:lstStyle/>
          <a:p>
            <a:r>
              <a:rPr lang="it-IT" b="1" dirty="0">
                <a:solidFill>
                  <a:srgbClr val="C00000"/>
                </a:solidFill>
              </a:rPr>
              <a:t>Bisogna pagare per poter effettuare l’accesso civico?</a:t>
            </a:r>
          </a:p>
          <a:p>
            <a:pPr marL="285750" indent="-285750">
              <a:buFont typeface="Arial" panose="020B0604020202020204" pitchFamily="34" charset="0"/>
              <a:buChar char="•"/>
            </a:pPr>
            <a:r>
              <a:rPr lang="it-IT" b="1" dirty="0"/>
              <a:t>Il rilascio di dati o documenti in formato elettronico o cartaceo è gratuito, salvo il rimborso del costo effettivamente sostenuto e documentato dall’amministrazione per la riproduzione su supporti materiali.</a:t>
            </a:r>
          </a:p>
        </p:txBody>
      </p:sp>
    </p:spTree>
    <p:extLst>
      <p:ext uri="{BB962C8B-B14F-4D97-AF65-F5344CB8AC3E}">
        <p14:creationId xmlns:p14="http://schemas.microsoft.com/office/powerpoint/2010/main" val="763090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44624"/>
            <a:ext cx="4032448" cy="2781300"/>
          </a:xfrm>
          <a:prstGeom prst="rect">
            <a:avLst/>
          </a:prstGeom>
        </p:spPr>
      </p:pic>
      <p:sp>
        <p:nvSpPr>
          <p:cNvPr id="3" name="CasellaDiTesto 2"/>
          <p:cNvSpPr txBox="1"/>
          <p:nvPr/>
        </p:nvSpPr>
        <p:spPr>
          <a:xfrm>
            <a:off x="467544" y="1425269"/>
            <a:ext cx="8280920" cy="5355312"/>
          </a:xfrm>
          <a:prstGeom prst="rect">
            <a:avLst/>
          </a:prstGeom>
          <a:solidFill>
            <a:schemeClr val="bg1"/>
          </a:solidFill>
        </p:spPr>
        <p:txBody>
          <a:bodyPr wrap="square" rtlCol="0">
            <a:spAutoFit/>
          </a:bodyPr>
          <a:lstStyle/>
          <a:p>
            <a:r>
              <a:rPr lang="it-IT" b="1" dirty="0">
                <a:solidFill>
                  <a:srgbClr val="C00000"/>
                </a:solidFill>
              </a:rPr>
              <a:t>Il soggetto destinatario dell’istanza è obbligato a darne comunicazione a eventuali soggetti controinteressati?</a:t>
            </a:r>
          </a:p>
          <a:p>
            <a:pPr marL="285750" indent="-285750">
              <a:buFont typeface="Arial" panose="020B0604020202020204" pitchFamily="34" charset="0"/>
              <a:buChar char="•"/>
            </a:pPr>
            <a:r>
              <a:rPr lang="it-IT" b="1" dirty="0"/>
              <a:t>Laddove l’istanza di accesso civico possa incidere su interessi di soggetti controinteressati legati alla protezione dei dati personali, o alla libertà e segretezza della corrispondenza oppure agli interessi economici e commerciali (ivi compresi la proprietà intellettuale, il diritto d’autore e i segreti commerciali) è necessario che l’ente destinatario dell’istanza di accesso civico ne dia comunicazione agli stessi, mediante invio di copia con raccomandata con avviso di ricevimento (o per via telematica per coloro che abbiano consentito tale forma di comunicazione). </a:t>
            </a:r>
          </a:p>
          <a:p>
            <a:pPr marL="285750" indent="-285750">
              <a:buFont typeface="Arial" panose="020B0604020202020204" pitchFamily="34" charset="0"/>
              <a:buChar char="•"/>
            </a:pPr>
            <a:r>
              <a:rPr lang="it-IT" b="1" dirty="0"/>
              <a:t>In tal modo, il soggetto controinteressato può presentare (anche per via telematica) una eventuale e motivata opposizione all’istanza di accesso civico entro dieci giorni dalla ricezione della comunicazione della richiesta di accesso civico. </a:t>
            </a:r>
          </a:p>
          <a:p>
            <a:pPr marL="285750" indent="-285750">
              <a:buFont typeface="Arial" panose="020B0604020202020204" pitchFamily="34" charset="0"/>
              <a:buChar char="•"/>
            </a:pPr>
            <a:r>
              <a:rPr lang="it-IT" b="1" dirty="0"/>
              <a:t>Decorso tale termine, l’amministrazione provvede sulla richiesta di accesso civico, accertata la ricezione della comunicazione da parte del controinteressato.</a:t>
            </a:r>
          </a:p>
          <a:p>
            <a:pPr marL="285750" indent="-285750">
              <a:buFont typeface="Arial" panose="020B0604020202020204" pitchFamily="34" charset="0"/>
              <a:buChar char="•"/>
            </a:pPr>
            <a:r>
              <a:rPr lang="it-IT" b="1" dirty="0"/>
              <a:t>La comunicazione ai soggetti controinteressati non è dovuta nel caso in cui l’istanza di accesso civico riguardi dati e documenti oggetto di pubblicazione obbligatoria.</a:t>
            </a:r>
          </a:p>
        </p:txBody>
      </p:sp>
      <p:sp>
        <p:nvSpPr>
          <p:cNvPr id="4" name="TextBox 4"/>
          <p:cNvSpPr txBox="1"/>
          <p:nvPr/>
        </p:nvSpPr>
        <p:spPr>
          <a:xfrm>
            <a:off x="179512" y="980728"/>
            <a:ext cx="2736304" cy="400110"/>
          </a:xfrm>
          <a:prstGeom prst="rect">
            <a:avLst/>
          </a:prstGeom>
          <a:solidFill>
            <a:schemeClr val="bg1"/>
          </a:solid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3854363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683568" y="2348880"/>
            <a:ext cx="7992888" cy="4247317"/>
          </a:xfrm>
          <a:prstGeom prst="rect">
            <a:avLst/>
          </a:prstGeom>
          <a:solidFill>
            <a:schemeClr val="bg1"/>
          </a:solidFill>
        </p:spPr>
        <p:txBody>
          <a:bodyPr wrap="square" rtlCol="0">
            <a:spAutoFit/>
          </a:bodyPr>
          <a:lstStyle/>
          <a:p>
            <a:r>
              <a:rPr lang="it-IT" b="1" dirty="0">
                <a:solidFill>
                  <a:srgbClr val="C00000"/>
                </a:solidFill>
              </a:rPr>
              <a:t>Quali sono i termini procedurali dell’accesso civico?</a:t>
            </a:r>
          </a:p>
          <a:p>
            <a:pPr marL="285750" indent="-285750">
              <a:buFont typeface="Arial" panose="020B0604020202020204" pitchFamily="34" charset="0"/>
              <a:buChar char="•"/>
            </a:pPr>
            <a:r>
              <a:rPr lang="it-IT" b="1" dirty="0"/>
              <a:t>Il procedimento di accesso civico deve concludersi con provvedimento espresso e motivato nel termine di trenta giorni dalla presentazione dell’istanza con la comunicazione del relativo esito al richiedente e agli eventuali controinteressati. Tali termini sono sospesi nel caso di comunicazione dell’istanza al controinteressato durante il tempo stabilito dalla norma per consentire allo stesso di presentare eventuale opposizione (10 giorni dalla ricezione della comunicazione).</a:t>
            </a:r>
          </a:p>
          <a:p>
            <a:pPr marL="285750" indent="-285750">
              <a:buFont typeface="Arial" panose="020B0604020202020204" pitchFamily="34" charset="0"/>
              <a:buChar char="•"/>
            </a:pPr>
            <a:r>
              <a:rPr lang="it-IT" b="1" dirty="0"/>
              <a:t>In caso di accoglimento, l’amministrazione provvede a trasmettere tempestivamente al richiedente i dati o i documenti richiesti, ovvero, nel caso in cui l’istanza riguardi dati, informazioni o documenti oggetto di pubblicazione obbligatoria ai sensi del d. </a:t>
            </a:r>
            <a:r>
              <a:rPr lang="it-IT" b="1" dirty="0" err="1"/>
              <a:t>lgs</a:t>
            </a:r>
            <a:r>
              <a:rPr lang="it-IT" b="1" dirty="0"/>
              <a:t>. n. 33/2013, a pubblicare sul sito i dati, le informazioni o i documenti richiesti e a comunicare al richiedente l’avvenuta pubblicazione dello stesso, indicandogli il relativo collegamento ipertestuale.</a:t>
            </a:r>
          </a:p>
          <a:p>
            <a:pPr algn="r"/>
            <a:r>
              <a:rPr lang="it-IT" b="1" dirty="0">
                <a:solidFill>
                  <a:srgbClr val="C00000"/>
                </a:solidFill>
              </a:rPr>
              <a:t>(segue…)</a:t>
            </a:r>
          </a:p>
        </p:txBody>
      </p:sp>
      <p:sp>
        <p:nvSpPr>
          <p:cNvPr id="4" name="TextBox 4"/>
          <p:cNvSpPr txBox="1"/>
          <p:nvPr/>
        </p:nvSpPr>
        <p:spPr>
          <a:xfrm>
            <a:off x="107504" y="1457694"/>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355518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8124" y="3681498"/>
            <a:ext cx="3312368" cy="3001998"/>
          </a:xfrm>
          <a:prstGeom prst="rect">
            <a:avLst/>
          </a:prstGeom>
          <a:effectLst>
            <a:glow rad="139700">
              <a:schemeClr val="accent6">
                <a:satMod val="175000"/>
                <a:alpha val="40000"/>
              </a:schemeClr>
            </a:glow>
            <a:outerShdw blurRad="50800" dist="50800" dir="5400000" sx="101000" sy="101000" algn="ctr" rotWithShape="0">
              <a:srgbClr val="000000">
                <a:alpha val="99000"/>
              </a:srgbClr>
            </a:outerShdw>
          </a:effectLst>
        </p:spPr>
      </p:pic>
      <p:sp>
        <p:nvSpPr>
          <p:cNvPr id="2" name="Titolo 1"/>
          <p:cNvSpPr>
            <a:spLocks noGrp="1"/>
          </p:cNvSpPr>
          <p:nvPr>
            <p:ph type="ctrTitle"/>
          </p:nvPr>
        </p:nvSpPr>
        <p:spPr>
          <a:xfrm>
            <a:off x="323528" y="836712"/>
            <a:ext cx="7953152" cy="2964903"/>
          </a:xfrm>
        </p:spPr>
        <p:txBody>
          <a:bodyPr>
            <a:normAutofit fontScale="90000"/>
          </a:bodyPr>
          <a:lstStyle/>
          <a:p>
            <a:pPr marL="457200" lvl="0" indent="-457200" algn="l">
              <a:buFont typeface="Arial" panose="020B0604020202020204" pitchFamily="34" charset="0"/>
              <a:buChar char="•"/>
            </a:pPr>
            <a:r>
              <a:rPr lang="it-IT" sz="2800" b="1" dirty="0">
                <a:latin typeface="Calibri" panose="020F0502020204030204" pitchFamily="34" charset="0"/>
                <a:cs typeface="Calibri" panose="020F0502020204030204" pitchFamily="34" charset="0"/>
              </a:rPr>
              <a:t>PRIMA PARTE</a:t>
            </a:r>
            <a:br>
              <a:rPr lang="it-IT" sz="2800" b="1" dirty="0">
                <a:latin typeface="Calibri" panose="020F0502020204030204" pitchFamily="34" charset="0"/>
                <a:cs typeface="Calibri" panose="020F0502020204030204" pitchFamily="34" charset="0"/>
              </a:rPr>
            </a:br>
            <a:r>
              <a:rPr lang="it-IT" sz="2800" b="1" dirty="0">
                <a:solidFill>
                  <a:srgbClr val="C00000"/>
                </a:solidFill>
                <a:latin typeface="Calibri" panose="020F0502020204030204" pitchFamily="34" charset="0"/>
                <a:cs typeface="Calibri" panose="020F0502020204030204" pitchFamily="34" charset="0"/>
              </a:rPr>
              <a:t>Le novità dell’aggiornamento 2016 del PNA</a:t>
            </a:r>
            <a:br>
              <a:rPr lang="it-IT" sz="2800" b="1" dirty="0">
                <a:solidFill>
                  <a:srgbClr val="C00000"/>
                </a:solidFill>
                <a:latin typeface="Calibri" panose="020F0502020204030204" pitchFamily="34" charset="0"/>
                <a:cs typeface="Calibri" panose="020F0502020204030204" pitchFamily="34" charset="0"/>
              </a:rPr>
            </a:br>
            <a:r>
              <a:rPr lang="it-IT" sz="2800" b="1" dirty="0">
                <a:solidFill>
                  <a:srgbClr val="C00000"/>
                </a:solidFill>
                <a:latin typeface="Calibri" panose="020F0502020204030204" pitchFamily="34" charset="0"/>
                <a:cs typeface="Calibri" panose="020F0502020204030204" pitchFamily="34" charset="0"/>
              </a:rPr>
              <a:t>Il nuovo accesso civico generalizzato</a:t>
            </a:r>
            <a:br>
              <a:rPr lang="it-IT" sz="2800" b="1" dirty="0">
                <a:solidFill>
                  <a:srgbClr val="C00000"/>
                </a:solidFill>
                <a:latin typeface="Calibri" panose="020F0502020204030204" pitchFamily="34" charset="0"/>
                <a:cs typeface="Calibri" panose="020F0502020204030204" pitchFamily="34" charset="0"/>
              </a:rPr>
            </a:br>
            <a:r>
              <a:rPr lang="it-IT" sz="2800" b="1" dirty="0">
                <a:solidFill>
                  <a:srgbClr val="C00000"/>
                </a:solidFill>
                <a:latin typeface="Calibri" panose="020F0502020204030204" pitchFamily="34" charset="0"/>
                <a:cs typeface="Calibri" panose="020F0502020204030204" pitchFamily="34" charset="0"/>
              </a:rPr>
              <a:t>Trasparenza dell’evento vs. trasparenza del processo</a:t>
            </a:r>
            <a:br>
              <a:rPr lang="it-IT" sz="2800" b="1" dirty="0">
                <a:solidFill>
                  <a:srgbClr val="C00000"/>
                </a:solidFill>
                <a:latin typeface="Calibri" panose="020F0502020204030204" pitchFamily="34" charset="0"/>
                <a:cs typeface="Calibri" panose="020F0502020204030204" pitchFamily="34" charset="0"/>
              </a:rPr>
            </a:br>
            <a:r>
              <a:rPr lang="it-IT" sz="2800" b="1" dirty="0">
                <a:solidFill>
                  <a:srgbClr val="C00000"/>
                </a:solidFill>
                <a:latin typeface="Calibri" panose="020F0502020204030204" pitchFamily="34" charset="0"/>
                <a:cs typeface="Calibri" panose="020F0502020204030204" pitchFamily="34" charset="0"/>
              </a:rPr>
              <a:t>Come funziona l’accesso civico generalizzato?</a:t>
            </a:r>
            <a:br>
              <a:rPr lang="it-IT" sz="2800" b="1" dirty="0">
                <a:solidFill>
                  <a:srgbClr val="C00000"/>
                </a:solidFill>
                <a:latin typeface="Calibri" panose="020F0502020204030204" pitchFamily="34" charset="0"/>
                <a:cs typeface="Calibri" panose="020F0502020204030204" pitchFamily="34" charset="0"/>
              </a:rPr>
            </a:br>
            <a:r>
              <a:rPr lang="it-IT" sz="2800" b="1" dirty="0">
                <a:solidFill>
                  <a:srgbClr val="C00000"/>
                </a:solidFill>
                <a:latin typeface="Calibri" panose="020F0502020204030204" pitchFamily="34" charset="0"/>
                <a:cs typeface="Calibri" panose="020F0502020204030204" pitchFamily="34" charset="0"/>
              </a:rPr>
              <a:t>Come organizzarsi?</a:t>
            </a:r>
          </a:p>
        </p:txBody>
      </p:sp>
    </p:spTree>
    <p:extLst>
      <p:ext uri="{BB962C8B-B14F-4D97-AF65-F5344CB8AC3E}">
        <p14:creationId xmlns:p14="http://schemas.microsoft.com/office/powerpoint/2010/main" val="30798833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683568" y="2810338"/>
            <a:ext cx="7992888" cy="3693319"/>
          </a:xfrm>
          <a:prstGeom prst="rect">
            <a:avLst/>
          </a:prstGeom>
          <a:solidFill>
            <a:schemeClr val="bg1"/>
          </a:solidFill>
        </p:spPr>
        <p:txBody>
          <a:bodyPr wrap="square" rtlCol="0">
            <a:spAutoFit/>
          </a:bodyPr>
          <a:lstStyle/>
          <a:p>
            <a:r>
              <a:rPr lang="it-IT" b="1" dirty="0">
                <a:solidFill>
                  <a:srgbClr val="C00000"/>
                </a:solidFill>
              </a:rPr>
              <a:t>Quali sono i termini procedurali dell’accesso civico?</a:t>
            </a:r>
          </a:p>
          <a:p>
            <a:pPr marL="285750" indent="-285750">
              <a:buFont typeface="Arial" panose="020B0604020202020204" pitchFamily="34" charset="0"/>
              <a:buChar char="•"/>
            </a:pPr>
            <a:r>
              <a:rPr lang="it-IT" b="1" dirty="0"/>
              <a:t>Laddove vi sia stata, invece, l’accoglimento della richiesta di accesso civico nonostante l’opposizione del controinteressato, l’amministrazione è tenuta a darne comunicazione a quest’ultimo. </a:t>
            </a:r>
          </a:p>
          <a:p>
            <a:pPr marL="285750" indent="-285750">
              <a:buFont typeface="Arial" panose="020B0604020202020204" pitchFamily="34" charset="0"/>
              <a:buChar char="•"/>
            </a:pPr>
            <a:r>
              <a:rPr lang="it-IT" b="1" dirty="0"/>
              <a:t>I dati o i documenti richiesti possono essere trasmessi al richiedente non prima di quindici giorni dalla ricezione della stessa comunicazione da parte del controinteressato, ciò anche al fine di consentire a quest’ultimo di presentare eventualmente richiesta di riesame o ricorso al difensore civico, oppure ricorso al giudice amministrativo (cfr. art. 5, commi 7-9).</a:t>
            </a:r>
          </a:p>
          <a:p>
            <a:pPr marL="285750" indent="-285750">
              <a:buFont typeface="Arial" panose="020B0604020202020204" pitchFamily="34" charset="0"/>
              <a:buChar char="•"/>
            </a:pPr>
            <a:r>
              <a:rPr lang="it-IT" b="1" dirty="0"/>
              <a:t>L’ente destinatario dell’istanza di accesso civico ai sensi dell’art. 5, comma 2, del d. </a:t>
            </a:r>
            <a:r>
              <a:rPr lang="it-IT" b="1" dirty="0" err="1"/>
              <a:t>lgs</a:t>
            </a:r>
            <a:r>
              <a:rPr lang="it-IT" b="1" dirty="0"/>
              <a:t>. n. 33/2013 è tenuto a motivare l’eventuale rifiuto, differimento o la limitazione dell’accesso con riferimento ai soli casi e limiti stabiliti dall’articolo 5-</a:t>
            </a:r>
            <a:r>
              <a:rPr lang="it-IT" b="1" i="1" dirty="0"/>
              <a:t>bis</a:t>
            </a:r>
            <a:r>
              <a:rPr lang="it-IT" b="1" dirty="0"/>
              <a:t>.</a:t>
            </a:r>
            <a:endParaRPr lang="it-IT" b="1" dirty="0">
              <a:solidFill>
                <a:srgbClr val="C00000"/>
              </a:solidFill>
            </a:endParaRPr>
          </a:p>
        </p:txBody>
      </p:sp>
      <p:sp>
        <p:nvSpPr>
          <p:cNvPr id="4" name="TextBox 4"/>
          <p:cNvSpPr txBox="1"/>
          <p:nvPr/>
        </p:nvSpPr>
        <p:spPr>
          <a:xfrm>
            <a:off x="107504" y="1457694"/>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34940111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683568" y="3501008"/>
            <a:ext cx="7992888" cy="2585323"/>
          </a:xfrm>
          <a:prstGeom prst="rect">
            <a:avLst/>
          </a:prstGeom>
          <a:solidFill>
            <a:schemeClr val="bg1"/>
          </a:solidFill>
        </p:spPr>
        <p:txBody>
          <a:bodyPr wrap="square" rtlCol="0">
            <a:spAutoFit/>
          </a:bodyPr>
          <a:lstStyle/>
          <a:p>
            <a:r>
              <a:rPr lang="it-IT" b="1" dirty="0">
                <a:solidFill>
                  <a:srgbClr val="C00000"/>
                </a:solidFill>
              </a:rPr>
              <a:t>Esistono rimedi alternativi al ricorso al giudice nel caso di rifiuto o mancata risposta da parte dell’amministrazione? </a:t>
            </a:r>
          </a:p>
          <a:p>
            <a:pPr marL="285750" indent="-285750">
              <a:buFont typeface="Arial" panose="020B0604020202020204" pitchFamily="34" charset="0"/>
              <a:buChar char="•"/>
            </a:pPr>
            <a:r>
              <a:rPr lang="it-IT" b="1" dirty="0"/>
              <a:t>La disciplina in materia prevede che in caso di diniego totale o parziale dell’accesso o di mancata risposta entro il termine indicato dal comma 6 del d. </a:t>
            </a:r>
            <a:r>
              <a:rPr lang="it-IT" b="1" dirty="0" err="1"/>
              <a:t>lgs</a:t>
            </a:r>
            <a:r>
              <a:rPr lang="it-IT" b="1" dirty="0"/>
              <a:t>. n. 33/2013, il richiedente può presentare richiesta di riesame al responsabile della prevenzione della corruzione e della trasparenza, che decide con provvedimento motivato, entro il termine di venti giorni.</a:t>
            </a:r>
          </a:p>
          <a:p>
            <a:endParaRPr lang="it-IT" b="1" dirty="0"/>
          </a:p>
          <a:p>
            <a:pPr algn="r"/>
            <a:r>
              <a:rPr lang="it-IT" b="1" dirty="0">
                <a:solidFill>
                  <a:srgbClr val="C00000"/>
                </a:solidFill>
              </a:rPr>
              <a:t>(segue…)</a:t>
            </a:r>
          </a:p>
        </p:txBody>
      </p:sp>
      <p:sp>
        <p:nvSpPr>
          <p:cNvPr id="4" name="TextBox 4"/>
          <p:cNvSpPr txBox="1"/>
          <p:nvPr/>
        </p:nvSpPr>
        <p:spPr>
          <a:xfrm>
            <a:off x="107504" y="1457694"/>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1332527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683568" y="2564904"/>
            <a:ext cx="7992888" cy="4247317"/>
          </a:xfrm>
          <a:prstGeom prst="rect">
            <a:avLst/>
          </a:prstGeom>
          <a:solidFill>
            <a:schemeClr val="bg1"/>
          </a:solidFill>
        </p:spPr>
        <p:txBody>
          <a:bodyPr wrap="square" rtlCol="0">
            <a:spAutoFit/>
          </a:bodyPr>
          <a:lstStyle/>
          <a:p>
            <a:r>
              <a:rPr lang="it-IT" b="1" dirty="0">
                <a:solidFill>
                  <a:srgbClr val="C00000"/>
                </a:solidFill>
              </a:rPr>
              <a:t>Esistono rimedi alternativi al ricorso al giudice nel caso di rifiuto o mancata risposta da parte dell’amministrazione? </a:t>
            </a:r>
          </a:p>
          <a:p>
            <a:pPr marL="285750" indent="-285750">
              <a:buFont typeface="Arial" panose="020B0604020202020204" pitchFamily="34" charset="0"/>
              <a:buChar char="•"/>
            </a:pPr>
            <a:r>
              <a:rPr lang="it-IT" b="1" dirty="0"/>
              <a:t>In alternativa, laddove si tratti delle amministrazioni delle regioni o degli enti locali, il richiedente può presentare ricorso al difensore civico competente per ambito territoriale (qualora tale organo non sia stato istituito, la competenza è attribuita al difensore civico competente per l’ambito territoriale immediatamente superiore). </a:t>
            </a:r>
          </a:p>
          <a:p>
            <a:pPr marL="285750" indent="-285750">
              <a:buFont typeface="Arial" panose="020B0604020202020204" pitchFamily="34" charset="0"/>
              <a:buChar char="•"/>
            </a:pPr>
            <a:r>
              <a:rPr lang="it-IT" b="1" dirty="0"/>
              <a:t>In tal caso, il ricorso deve comunque essere notificato anche all’amministrazione interessata. </a:t>
            </a:r>
          </a:p>
          <a:p>
            <a:pPr marL="285750" indent="-285750">
              <a:buFont typeface="Arial" panose="020B0604020202020204" pitchFamily="34" charset="0"/>
              <a:buChar char="•"/>
            </a:pPr>
            <a:r>
              <a:rPr lang="it-IT" b="1" dirty="0"/>
              <a:t>È previsto che il difensore civico si pronunci entro trenta giorni dalla presentazione del ricorso e che se il difensore civico ritiene illegittimo il diniego o il differimento, ne debba informare il richiedente e comunicarlo all’amministrazione competente. Se questa non conferma il diniego o il differimento entro trenta giorni dal ricevimento della comunicazione del difensore civico, l’accesso è consentito.</a:t>
            </a:r>
          </a:p>
        </p:txBody>
      </p:sp>
      <p:sp>
        <p:nvSpPr>
          <p:cNvPr id="4" name="TextBox 4"/>
          <p:cNvSpPr txBox="1"/>
          <p:nvPr/>
        </p:nvSpPr>
        <p:spPr>
          <a:xfrm>
            <a:off x="107504" y="1457694"/>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2633440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683568" y="3068960"/>
            <a:ext cx="7992888" cy="3416320"/>
          </a:xfrm>
          <a:prstGeom prst="rect">
            <a:avLst/>
          </a:prstGeom>
          <a:solidFill>
            <a:schemeClr val="bg1"/>
          </a:solidFill>
        </p:spPr>
        <p:txBody>
          <a:bodyPr wrap="square" rtlCol="0">
            <a:spAutoFit/>
          </a:bodyPr>
          <a:lstStyle/>
          <a:p>
            <a:r>
              <a:rPr lang="it-IT" b="1" dirty="0">
                <a:solidFill>
                  <a:srgbClr val="C00000"/>
                </a:solidFill>
              </a:rPr>
              <a:t>L’ente destinatario della richiesta di accesso civico può chiedere un parere formale al Garante per la protezione dei dati personali?</a:t>
            </a:r>
          </a:p>
          <a:p>
            <a:pPr marL="285750" indent="-285750">
              <a:buFont typeface="Arial" panose="020B0604020202020204" pitchFamily="34" charset="0"/>
              <a:buChar char="•"/>
            </a:pPr>
            <a:r>
              <a:rPr lang="it-IT" b="1" dirty="0"/>
              <a:t>È previsto che il Garante per la protezione dei dati personali sia sentito dal responsabile della prevenzione della corruzione nel caso di richiesta di riesame e dal difensore civico nel caso di ricorso solo laddove l’accesso civico sia stato negato o differito per motivi attinenti la tutela della «</a:t>
            </a:r>
            <a:r>
              <a:rPr lang="it-IT" b="1" i="1" dirty="0"/>
              <a:t>protezione dei dati personali, in conformità con la disciplina legislativa in materia</a:t>
            </a:r>
            <a:r>
              <a:rPr lang="it-IT" b="1" dirty="0"/>
              <a:t>» (art. 5-</a:t>
            </a:r>
            <a:r>
              <a:rPr lang="it-IT" b="1" i="1" dirty="0"/>
              <a:t>bis</a:t>
            </a:r>
            <a:r>
              <a:rPr lang="it-IT" b="1" dirty="0"/>
              <a:t>, comma 2, lett. </a:t>
            </a:r>
            <a:r>
              <a:rPr lang="it-IT" b="1" i="1" dirty="0"/>
              <a:t>a</a:t>
            </a:r>
            <a:r>
              <a:rPr lang="it-IT" b="1" dirty="0"/>
              <a:t>, d. </a:t>
            </a:r>
            <a:r>
              <a:rPr lang="it-IT" b="1" dirty="0" err="1"/>
              <a:t>lgs</a:t>
            </a:r>
            <a:r>
              <a:rPr lang="it-IT" b="1" dirty="0"/>
              <a:t>. n. 33/2013). </a:t>
            </a:r>
          </a:p>
          <a:p>
            <a:pPr marL="285750" indent="-285750">
              <a:buFont typeface="Arial" panose="020B0604020202020204" pitchFamily="34" charset="0"/>
              <a:buChar char="•"/>
            </a:pPr>
            <a:r>
              <a:rPr lang="it-IT" b="1" dirty="0"/>
              <a:t>In tali ipotesi, il Garante si pronuncia entro il termine di dieci giorni dalla richiesta, durante i quali il termine per l’adozione del provvedimento da parte del responsabile della prevenzione della corruzione o per la pronuncia del difensore civico sono sospesi.</a:t>
            </a:r>
          </a:p>
        </p:txBody>
      </p:sp>
      <p:sp>
        <p:nvSpPr>
          <p:cNvPr id="4" name="TextBox 4"/>
          <p:cNvSpPr txBox="1"/>
          <p:nvPr/>
        </p:nvSpPr>
        <p:spPr>
          <a:xfrm>
            <a:off x="107504" y="1457694"/>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21302499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2843808" y="29038"/>
            <a:ext cx="4032448" cy="2781300"/>
          </a:xfrm>
          <a:prstGeom prst="rect">
            <a:avLst/>
          </a:prstGeom>
        </p:spPr>
      </p:pic>
      <p:sp>
        <p:nvSpPr>
          <p:cNvPr id="3" name="CasellaDiTesto 2"/>
          <p:cNvSpPr txBox="1"/>
          <p:nvPr/>
        </p:nvSpPr>
        <p:spPr>
          <a:xfrm>
            <a:off x="755576" y="3789040"/>
            <a:ext cx="7992888" cy="1754326"/>
          </a:xfrm>
          <a:prstGeom prst="rect">
            <a:avLst/>
          </a:prstGeom>
          <a:solidFill>
            <a:schemeClr val="bg1"/>
          </a:solidFill>
        </p:spPr>
        <p:txBody>
          <a:bodyPr wrap="square" rtlCol="0">
            <a:spAutoFit/>
          </a:bodyPr>
          <a:lstStyle/>
          <a:p>
            <a:r>
              <a:rPr lang="it-IT" b="1" dirty="0">
                <a:solidFill>
                  <a:srgbClr val="C00000"/>
                </a:solidFill>
              </a:rPr>
              <a:t>È possibile in ogni caso ricorrere al giudice?</a:t>
            </a:r>
          </a:p>
          <a:p>
            <a:pPr marL="285750" indent="-285750">
              <a:buFont typeface="Arial" panose="020B0604020202020204" pitchFamily="34" charset="0"/>
              <a:buChar char="•"/>
            </a:pPr>
            <a:r>
              <a:rPr lang="it-IT" b="1" dirty="0"/>
              <a:t>La normativa prevede che si può impugnare la decisione dell’amministrazione competente o, in caso di richiesta di riesame, la decisione del responsabile della prevenzione della corruzione e della trasparenza, di fronte al Tribunale amministrativo regionale ai sensi dell’articolo 116 del Codice del processo amministrativo di cui al decreto legislativo 2 luglio 2010, n. 104.</a:t>
            </a:r>
          </a:p>
        </p:txBody>
      </p:sp>
      <p:sp>
        <p:nvSpPr>
          <p:cNvPr id="4" name="TextBox 4"/>
          <p:cNvSpPr txBox="1"/>
          <p:nvPr/>
        </p:nvSpPr>
        <p:spPr>
          <a:xfrm>
            <a:off x="107504" y="1457694"/>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712447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107504" y="1285186"/>
          <a:ext cx="9036496" cy="5445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851920" y="2093947"/>
            <a:ext cx="4590331" cy="830997"/>
          </a:xfrm>
          <a:prstGeom prst="rect">
            <a:avLst/>
          </a:prstGeom>
          <a:noFill/>
        </p:spPr>
        <p:txBody>
          <a:bodyPr wrap="square" rtlCol="0">
            <a:spAutoFit/>
          </a:bodyPr>
          <a:lstStyle/>
          <a:p>
            <a:r>
              <a:rPr lang="it-IT" sz="2400" b="1" dirty="0"/>
              <a:t>IL NUOVO ACCESSO CIVICO GENERALIZZATO E’</a:t>
            </a:r>
            <a:r>
              <a:rPr lang="mr-IN" sz="2400" b="1" dirty="0"/>
              <a:t>…</a:t>
            </a:r>
            <a:endParaRPr lang="it-IT" sz="2400" b="1" dirty="0"/>
          </a:p>
        </p:txBody>
      </p:sp>
      <p:sp>
        <p:nvSpPr>
          <p:cNvPr id="6" name="TextBox 5"/>
          <p:cNvSpPr txBox="1"/>
          <p:nvPr/>
        </p:nvSpPr>
        <p:spPr>
          <a:xfrm>
            <a:off x="323528" y="4221088"/>
            <a:ext cx="492443" cy="2554545"/>
          </a:xfrm>
          <a:prstGeom prst="rect">
            <a:avLst/>
          </a:prstGeom>
          <a:noFill/>
        </p:spPr>
        <p:txBody>
          <a:bodyPr vert="vert270" wrap="square" rtlCol="0">
            <a:spAutoFit/>
          </a:bodyPr>
          <a:lstStyle/>
          <a:p>
            <a:pPr algn="ctr"/>
            <a:r>
              <a:rPr lang="it-IT" sz="2000" b="1" dirty="0">
                <a:solidFill>
                  <a:srgbClr val="800000"/>
                </a:solidFill>
              </a:rPr>
              <a:t>LINEE GUIDA ANAC</a:t>
            </a:r>
          </a:p>
        </p:txBody>
      </p:sp>
      <p:sp>
        <p:nvSpPr>
          <p:cNvPr id="2" name="CasellaDiTesto 1"/>
          <p:cNvSpPr txBox="1"/>
          <p:nvPr/>
        </p:nvSpPr>
        <p:spPr>
          <a:xfrm>
            <a:off x="691116" y="3454921"/>
            <a:ext cx="2562447" cy="584775"/>
          </a:xfrm>
          <a:prstGeom prst="rect">
            <a:avLst/>
          </a:prstGeom>
          <a:noFill/>
        </p:spPr>
        <p:txBody>
          <a:bodyPr wrap="square" rtlCol="0">
            <a:spAutoFit/>
          </a:bodyPr>
          <a:lstStyle/>
          <a:p>
            <a:pPr algn="ctr"/>
            <a:r>
              <a:rPr lang="it-IT" sz="1600" b="1" dirty="0" err="1">
                <a:latin typeface="Calibri" panose="020F0502020204030204" pitchFamily="34" charset="0"/>
                <a:cs typeface="Calibri" panose="020F0502020204030204" pitchFamily="34" charset="0"/>
              </a:rPr>
              <a:t>Anders</a:t>
            </a:r>
            <a:r>
              <a:rPr lang="it-IT" sz="1600" b="1" dirty="0">
                <a:latin typeface="Calibri" panose="020F0502020204030204" pitchFamily="34" charset="0"/>
                <a:cs typeface="Calibri" panose="020F0502020204030204" pitchFamily="34" charset="0"/>
              </a:rPr>
              <a:t> </a:t>
            </a:r>
            <a:r>
              <a:rPr lang="it-IT" sz="1600" b="1" dirty="0" err="1">
                <a:latin typeface="Calibri" panose="020F0502020204030204" pitchFamily="34" charset="0"/>
                <a:cs typeface="Calibri" panose="020F0502020204030204" pitchFamily="34" charset="0"/>
              </a:rPr>
              <a:t>Chydenius</a:t>
            </a:r>
            <a:endParaRPr lang="it-IT" sz="1600" b="1" dirty="0">
              <a:latin typeface="Calibri" panose="020F0502020204030204" pitchFamily="34" charset="0"/>
              <a:cs typeface="Calibri" panose="020F0502020204030204" pitchFamily="34" charset="0"/>
            </a:endParaRPr>
          </a:p>
          <a:p>
            <a:pPr algn="ctr"/>
            <a:r>
              <a:rPr lang="it-IT" sz="1600" b="1" dirty="0">
                <a:latin typeface="Calibri" panose="020F0502020204030204" pitchFamily="34" charset="0"/>
                <a:cs typeface="Calibri" panose="020F0502020204030204" pitchFamily="34" charset="0"/>
              </a:rPr>
              <a:t>Illuminista svedese</a:t>
            </a:r>
          </a:p>
        </p:txBody>
      </p:sp>
    </p:spTree>
    <p:extLst>
      <p:ext uri="{BB962C8B-B14F-4D97-AF65-F5344CB8AC3E}">
        <p14:creationId xmlns:p14="http://schemas.microsoft.com/office/powerpoint/2010/main" val="6718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eft-Up Arrow 4"/>
          <p:cNvSpPr/>
          <p:nvPr/>
        </p:nvSpPr>
        <p:spPr>
          <a:xfrm flipH="1">
            <a:off x="817246" y="1102006"/>
            <a:ext cx="7269444" cy="5128116"/>
          </a:xfrm>
          <a:prstGeom prst="leftUpArrow">
            <a:avLst>
              <a:gd name="adj1" fmla="val 3208"/>
              <a:gd name="adj2" fmla="val 5079"/>
              <a:gd name="adj3" fmla="val 842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TextBox 7"/>
          <p:cNvSpPr txBox="1"/>
          <p:nvPr/>
        </p:nvSpPr>
        <p:spPr>
          <a:xfrm rot="16200000">
            <a:off x="-1206441" y="3861604"/>
            <a:ext cx="3853143" cy="369332"/>
          </a:xfrm>
          <a:prstGeom prst="rect">
            <a:avLst/>
          </a:prstGeom>
          <a:noFill/>
        </p:spPr>
        <p:txBody>
          <a:bodyPr wrap="square" rtlCol="0">
            <a:spAutoFit/>
          </a:bodyPr>
          <a:lstStyle/>
          <a:p>
            <a:pPr algn="ctr"/>
            <a:r>
              <a:rPr lang="it-IT" b="1" dirty="0">
                <a:solidFill>
                  <a:srgbClr val="800000"/>
                </a:solidFill>
              </a:rPr>
              <a:t>DISCLOSURE</a:t>
            </a:r>
          </a:p>
        </p:txBody>
      </p:sp>
      <p:sp>
        <p:nvSpPr>
          <p:cNvPr id="9" name="TextBox 8"/>
          <p:cNvSpPr txBox="1"/>
          <p:nvPr/>
        </p:nvSpPr>
        <p:spPr>
          <a:xfrm>
            <a:off x="2411760" y="6045456"/>
            <a:ext cx="3853143" cy="369332"/>
          </a:xfrm>
          <a:prstGeom prst="rect">
            <a:avLst/>
          </a:prstGeom>
          <a:noFill/>
        </p:spPr>
        <p:txBody>
          <a:bodyPr wrap="square" rtlCol="0">
            <a:spAutoFit/>
          </a:bodyPr>
          <a:lstStyle/>
          <a:p>
            <a:pPr algn="ctr"/>
            <a:r>
              <a:rPr lang="it-IT" b="1" dirty="0">
                <a:solidFill>
                  <a:srgbClr val="800000"/>
                </a:solidFill>
              </a:rPr>
              <a:t>OPENNESS</a:t>
            </a:r>
          </a:p>
        </p:txBody>
      </p:sp>
      <p:sp>
        <p:nvSpPr>
          <p:cNvPr id="10" name="TextBox 9"/>
          <p:cNvSpPr txBox="1"/>
          <p:nvPr/>
        </p:nvSpPr>
        <p:spPr>
          <a:xfrm>
            <a:off x="1938954" y="3892405"/>
            <a:ext cx="6395248" cy="1815882"/>
          </a:xfrm>
          <a:prstGeom prst="rect">
            <a:avLst/>
          </a:prstGeom>
          <a:noFill/>
        </p:spPr>
        <p:txBody>
          <a:bodyPr wrap="square" rtlCol="0">
            <a:spAutoFit/>
          </a:bodyPr>
          <a:lstStyle/>
          <a:p>
            <a:r>
              <a:rPr lang="it-IT" sz="1600" b="1" dirty="0">
                <a:solidFill>
                  <a:srgbClr val="C00000"/>
                </a:solidFill>
                <a:latin typeface="Calibri" panose="020F0502020204030204" pitchFamily="34" charset="0"/>
                <a:cs typeface="Calibri" panose="020F0502020204030204" pitchFamily="34" charset="0"/>
              </a:rPr>
              <a:t>ART. 9 CODICE DI COMPORTAMENTO PA</a:t>
            </a:r>
          </a:p>
          <a:p>
            <a:pPr marL="285750" indent="-285750">
              <a:buFont typeface="Arial" panose="020B0604020202020204" pitchFamily="34" charset="0"/>
              <a:buChar char="•"/>
            </a:pPr>
            <a:r>
              <a:rPr lang="it-IT" sz="1600" b="1" dirty="0">
                <a:latin typeface="Calibri" panose="020F0502020204030204" pitchFamily="34" charset="0"/>
                <a:cs typeface="Calibri" panose="020F0502020204030204" pitchFamily="34" charset="0"/>
              </a:rPr>
              <a:t>COMMA 1. Il dipendente assicura l’adempimento degli obblighi di trasparenza totale previsti in capo alle pubbliche amministrazioni secondo le disposizioni normative vigenti, prestando la massima collaborazione nell’elaborazione, reperimento e trasmissione dei dati sottoposti all’obbligo di pubblicazione sul sito istituzionale. </a:t>
            </a:r>
          </a:p>
          <a:p>
            <a:r>
              <a:rPr lang="it-IT" sz="1600" b="1" dirty="0">
                <a:solidFill>
                  <a:srgbClr val="C00000"/>
                </a:solidFill>
                <a:latin typeface="Calibri" panose="020F0502020204030204" pitchFamily="34" charset="0"/>
                <a:cs typeface="Calibri" panose="020F0502020204030204" pitchFamily="34" charset="0"/>
              </a:rPr>
              <a:t>TRASPARENZA PRO-ATTIVA</a:t>
            </a:r>
          </a:p>
        </p:txBody>
      </p:sp>
      <p:sp>
        <p:nvSpPr>
          <p:cNvPr id="11" name="TextBox 10"/>
          <p:cNvSpPr txBox="1"/>
          <p:nvPr/>
        </p:nvSpPr>
        <p:spPr>
          <a:xfrm>
            <a:off x="1457526" y="1052736"/>
            <a:ext cx="6395248" cy="1569660"/>
          </a:xfrm>
          <a:prstGeom prst="rect">
            <a:avLst/>
          </a:prstGeom>
          <a:noFill/>
        </p:spPr>
        <p:txBody>
          <a:bodyPr wrap="square" rtlCol="0">
            <a:spAutoFit/>
          </a:bodyPr>
          <a:lstStyle/>
          <a:p>
            <a:r>
              <a:rPr lang="it-IT" sz="1600" b="1" dirty="0">
                <a:solidFill>
                  <a:srgbClr val="C00000"/>
                </a:solidFill>
                <a:latin typeface="Calibri" panose="020F0502020204030204" pitchFamily="34" charset="0"/>
                <a:cs typeface="Calibri" panose="020F0502020204030204" pitchFamily="34" charset="0"/>
              </a:rPr>
              <a:t>ART. 9 CODICE DI COMPORTAMENTO PA</a:t>
            </a:r>
          </a:p>
          <a:p>
            <a:pPr marL="285750" indent="-285750">
              <a:buFont typeface="Arial" panose="020B0604020202020204" pitchFamily="34" charset="0"/>
              <a:buChar char="•"/>
            </a:pPr>
            <a:r>
              <a:rPr lang="it-IT" sz="1600" b="1" dirty="0">
                <a:latin typeface="Calibri" panose="020F0502020204030204" pitchFamily="34" charset="0"/>
                <a:cs typeface="Calibri" panose="020F0502020204030204" pitchFamily="34" charset="0"/>
              </a:rPr>
              <a:t>COMMA 2. La </a:t>
            </a:r>
            <a:r>
              <a:rPr lang="it-IT" sz="1600" b="1" dirty="0" err="1">
                <a:latin typeface="Calibri" panose="020F0502020204030204" pitchFamily="34" charset="0"/>
                <a:cs typeface="Calibri" panose="020F0502020204030204" pitchFamily="34" charset="0"/>
              </a:rPr>
              <a:t>tracciabilita</a:t>
            </a:r>
            <a:r>
              <a:rPr lang="it-IT" sz="1600" b="1" dirty="0">
                <a:latin typeface="Calibri" panose="020F0502020204030204" pitchFamily="34" charset="0"/>
                <a:cs typeface="Calibri" panose="020F0502020204030204" pitchFamily="34" charset="0"/>
              </a:rPr>
              <a:t>̀ dei processi decisionali adottati dai dipendenti deve essere, in tutti i casi, garantita attraverso un adeguato supporto documentale, che consenta in ogni momento la </a:t>
            </a:r>
            <a:r>
              <a:rPr lang="it-IT" sz="1600" b="1" dirty="0" err="1">
                <a:latin typeface="Calibri" panose="020F0502020204030204" pitchFamily="34" charset="0"/>
                <a:cs typeface="Calibri" panose="020F0502020204030204" pitchFamily="34" charset="0"/>
              </a:rPr>
              <a:t>replicabilita</a:t>
            </a:r>
            <a:r>
              <a:rPr lang="it-IT" sz="1600" b="1" dirty="0">
                <a:latin typeface="Calibri" panose="020F0502020204030204" pitchFamily="34" charset="0"/>
                <a:cs typeface="Calibri" panose="020F0502020204030204" pitchFamily="34" charset="0"/>
              </a:rPr>
              <a:t>̀. </a:t>
            </a:r>
          </a:p>
          <a:p>
            <a:r>
              <a:rPr lang="it-IT" sz="1600" b="1" dirty="0">
                <a:solidFill>
                  <a:srgbClr val="C00000"/>
                </a:solidFill>
                <a:latin typeface="Calibri" panose="020F0502020204030204" pitchFamily="34" charset="0"/>
                <a:cs typeface="Calibri" panose="020F0502020204030204" pitchFamily="34" charset="0"/>
              </a:rPr>
              <a:t>TRASPARENZA REATTIVA</a:t>
            </a:r>
          </a:p>
        </p:txBody>
      </p:sp>
      <p:sp>
        <p:nvSpPr>
          <p:cNvPr id="2" name="CasellaDiTesto 1"/>
          <p:cNvSpPr txBox="1"/>
          <p:nvPr/>
        </p:nvSpPr>
        <p:spPr>
          <a:xfrm>
            <a:off x="1006190" y="364077"/>
            <a:ext cx="6336704" cy="369332"/>
          </a:xfrm>
          <a:prstGeom prst="rect">
            <a:avLst/>
          </a:prstGeom>
          <a:noFill/>
        </p:spPr>
        <p:txBody>
          <a:bodyPr wrap="square" rtlCol="0">
            <a:spAutoFit/>
          </a:bodyPr>
          <a:lstStyle/>
          <a:p>
            <a:r>
              <a:rPr lang="it-IT" b="1" dirty="0">
                <a:solidFill>
                  <a:srgbClr val="C00000"/>
                </a:solidFill>
              </a:rPr>
              <a:t>UN MODELLO «EVOLUTO» DI TRASPARENZA DEVE CONTENERE</a:t>
            </a:r>
          </a:p>
        </p:txBody>
      </p:sp>
      <p:sp>
        <p:nvSpPr>
          <p:cNvPr id="12" name="TextBox 5"/>
          <p:cNvSpPr txBox="1"/>
          <p:nvPr/>
        </p:nvSpPr>
        <p:spPr>
          <a:xfrm rot="16200000">
            <a:off x="-2764655" y="3301532"/>
            <a:ext cx="6366320" cy="369332"/>
          </a:xfrm>
          <a:prstGeom prst="rect">
            <a:avLst/>
          </a:prstGeom>
          <a:solidFill>
            <a:schemeClr val="bg1"/>
          </a:solidFill>
        </p:spPr>
        <p:txBody>
          <a:bodyPr wrap="square" rtlCol="0">
            <a:spAutoFit/>
          </a:bodyPr>
          <a:lstStyle/>
          <a:p>
            <a:pPr algn="ctr"/>
            <a:r>
              <a:rPr lang="it-IT" b="1" dirty="0"/>
              <a:t>TRASPARENZA DEL PROCESSO (DECISIONALE, secondo </a:t>
            </a:r>
            <a:r>
              <a:rPr lang="it-IT" b="1" dirty="0" err="1"/>
              <a:t>Heald</a:t>
            </a:r>
            <a:r>
              <a:rPr lang="it-IT" b="1" dirty="0"/>
              <a:t> D.)</a:t>
            </a:r>
          </a:p>
        </p:txBody>
      </p:sp>
      <p:sp>
        <p:nvSpPr>
          <p:cNvPr id="13" name="TextBox 6"/>
          <p:cNvSpPr txBox="1"/>
          <p:nvPr/>
        </p:nvSpPr>
        <p:spPr>
          <a:xfrm>
            <a:off x="790263" y="6400482"/>
            <a:ext cx="7543939" cy="369332"/>
          </a:xfrm>
          <a:prstGeom prst="rect">
            <a:avLst/>
          </a:prstGeom>
          <a:noFill/>
        </p:spPr>
        <p:txBody>
          <a:bodyPr wrap="square" rtlCol="0">
            <a:spAutoFit/>
          </a:bodyPr>
          <a:lstStyle/>
          <a:p>
            <a:pPr algn="ctr"/>
            <a:r>
              <a:rPr lang="it-IT" b="1" dirty="0"/>
              <a:t>TRASPARENZA DELL’EVENTO (INPUT, OUTPUT, OUTCOME, secondo </a:t>
            </a:r>
            <a:r>
              <a:rPr lang="it-IT" b="1" dirty="0" err="1"/>
              <a:t>Heald</a:t>
            </a:r>
            <a:r>
              <a:rPr lang="it-IT" b="1" dirty="0"/>
              <a:t> D.)</a:t>
            </a:r>
          </a:p>
        </p:txBody>
      </p:sp>
    </p:spTree>
    <p:extLst>
      <p:ext uri="{BB962C8B-B14F-4D97-AF65-F5344CB8AC3E}">
        <p14:creationId xmlns:p14="http://schemas.microsoft.com/office/powerpoint/2010/main" val="3024390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2045" y="372003"/>
            <a:ext cx="7735997" cy="646331"/>
          </a:xfrm>
          <a:prstGeom prst="rect">
            <a:avLst/>
          </a:prstGeom>
          <a:solidFill>
            <a:schemeClr val="bg1"/>
          </a:solidFill>
        </p:spPr>
        <p:txBody>
          <a:bodyPr wrap="square" rtlCol="0">
            <a:spAutoFit/>
          </a:bodyPr>
          <a:lstStyle/>
          <a:p>
            <a:r>
              <a:rPr lang="it-IT" b="1" dirty="0"/>
              <a:t>TRASPARENZA DELL’</a:t>
            </a:r>
            <a:r>
              <a:rPr lang="it-IT" b="1" dirty="0">
                <a:solidFill>
                  <a:srgbClr val="FF0000"/>
                </a:solidFill>
              </a:rPr>
              <a:t>EVENTO</a:t>
            </a:r>
            <a:r>
              <a:rPr lang="it-IT" b="1" dirty="0"/>
              <a:t> vs. TRASPARENZA DEL </a:t>
            </a:r>
            <a:r>
              <a:rPr lang="it-IT" b="1" dirty="0">
                <a:solidFill>
                  <a:srgbClr val="FF0000"/>
                </a:solidFill>
              </a:rPr>
              <a:t>PROCESSO</a:t>
            </a:r>
          </a:p>
          <a:p>
            <a:r>
              <a:rPr lang="it-IT" i="1" dirty="0"/>
              <a:t>David </a:t>
            </a:r>
            <a:r>
              <a:rPr lang="it-IT" i="1" dirty="0" err="1"/>
              <a:t>Heald</a:t>
            </a:r>
            <a:r>
              <a:rPr lang="it-IT" i="1" dirty="0"/>
              <a:t>, </a:t>
            </a:r>
            <a:r>
              <a:rPr lang="it-IT" i="1" dirty="0" err="1"/>
              <a:t>Transparency</a:t>
            </a:r>
            <a:r>
              <a:rPr lang="it-IT" i="1" dirty="0"/>
              <a:t>, the </a:t>
            </a:r>
            <a:r>
              <a:rPr lang="it-IT" i="1" dirty="0" err="1"/>
              <a:t>key</a:t>
            </a:r>
            <a:r>
              <a:rPr lang="it-IT" i="1" dirty="0"/>
              <a:t> to </a:t>
            </a:r>
            <a:r>
              <a:rPr lang="it-IT" i="1" dirty="0" err="1"/>
              <a:t>better</a:t>
            </a:r>
            <a:r>
              <a:rPr lang="it-IT" i="1" dirty="0"/>
              <a:t> </a:t>
            </a:r>
            <a:r>
              <a:rPr lang="it-IT" i="1" dirty="0" err="1"/>
              <a:t>governance</a:t>
            </a:r>
            <a:r>
              <a:rPr lang="it-IT" i="1" dirty="0"/>
              <a:t>?</a:t>
            </a:r>
          </a:p>
        </p:txBody>
      </p:sp>
      <p:sp>
        <p:nvSpPr>
          <p:cNvPr id="5" name="Rounded Rectangle 4"/>
          <p:cNvSpPr/>
          <p:nvPr/>
        </p:nvSpPr>
        <p:spPr>
          <a:xfrm>
            <a:off x="64149" y="1462356"/>
            <a:ext cx="1526672"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INPUT</a:t>
            </a:r>
          </a:p>
        </p:txBody>
      </p:sp>
      <p:sp>
        <p:nvSpPr>
          <p:cNvPr id="6" name="Rounded Rectangle 5"/>
          <p:cNvSpPr/>
          <p:nvPr/>
        </p:nvSpPr>
        <p:spPr>
          <a:xfrm>
            <a:off x="3900067" y="1462356"/>
            <a:ext cx="1550777"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OUTPUT</a:t>
            </a:r>
          </a:p>
        </p:txBody>
      </p:sp>
      <p:sp>
        <p:nvSpPr>
          <p:cNvPr id="7" name="Rounded Rectangle 6"/>
          <p:cNvSpPr/>
          <p:nvPr/>
        </p:nvSpPr>
        <p:spPr>
          <a:xfrm>
            <a:off x="7543558" y="1462356"/>
            <a:ext cx="1563610"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OUTCOME</a:t>
            </a:r>
          </a:p>
        </p:txBody>
      </p:sp>
      <p:sp>
        <p:nvSpPr>
          <p:cNvPr id="8" name="Oval 7"/>
          <p:cNvSpPr/>
          <p:nvPr/>
        </p:nvSpPr>
        <p:spPr>
          <a:xfrm>
            <a:off x="1590821" y="1462350"/>
            <a:ext cx="2309246" cy="129559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sz="1400" b="1" dirty="0"/>
              <a:t>PROCESSI DI TRASFORMAZIONE</a:t>
            </a:r>
          </a:p>
        </p:txBody>
      </p:sp>
      <p:sp>
        <p:nvSpPr>
          <p:cNvPr id="9" name="Oval 8"/>
          <p:cNvSpPr/>
          <p:nvPr/>
        </p:nvSpPr>
        <p:spPr>
          <a:xfrm>
            <a:off x="5450844" y="1462350"/>
            <a:ext cx="2079886" cy="129559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sz="1400" b="1" dirty="0"/>
              <a:t>PROCESSI DI COLLEGAMENTO</a:t>
            </a:r>
          </a:p>
        </p:txBody>
      </p:sp>
      <p:sp>
        <p:nvSpPr>
          <p:cNvPr id="10" name="TextBox 9"/>
          <p:cNvSpPr txBox="1"/>
          <p:nvPr/>
        </p:nvSpPr>
        <p:spPr>
          <a:xfrm>
            <a:off x="128290" y="3232580"/>
            <a:ext cx="1526672" cy="1754327"/>
          </a:xfrm>
          <a:prstGeom prst="rect">
            <a:avLst/>
          </a:prstGeom>
          <a:noFill/>
        </p:spPr>
        <p:txBody>
          <a:bodyPr wrap="square" rtlCol="0">
            <a:spAutoFit/>
          </a:bodyPr>
          <a:lstStyle/>
          <a:p>
            <a:pPr algn="ctr"/>
            <a:r>
              <a:rPr lang="it-IT" b="1" dirty="0"/>
              <a:t>Dati di tipo economico o finanziario presenti nei documenti di budget </a:t>
            </a:r>
          </a:p>
        </p:txBody>
      </p:sp>
      <p:sp>
        <p:nvSpPr>
          <p:cNvPr id="11" name="TextBox 10"/>
          <p:cNvSpPr txBox="1"/>
          <p:nvPr/>
        </p:nvSpPr>
        <p:spPr>
          <a:xfrm>
            <a:off x="1961313" y="3205388"/>
            <a:ext cx="1771975" cy="1754327"/>
          </a:xfrm>
          <a:prstGeom prst="rect">
            <a:avLst/>
          </a:prstGeom>
          <a:noFill/>
        </p:spPr>
        <p:txBody>
          <a:bodyPr wrap="square" rtlCol="0">
            <a:spAutoFit/>
          </a:bodyPr>
          <a:lstStyle/>
          <a:p>
            <a:pPr algn="ctr"/>
            <a:r>
              <a:rPr lang="it-IT" b="1" dirty="0"/>
              <a:t>Processi decisionali che trasformano gli input economici in obiettivi e azioni</a:t>
            </a:r>
          </a:p>
        </p:txBody>
      </p:sp>
      <p:sp>
        <p:nvSpPr>
          <p:cNvPr id="12" name="TextBox 11"/>
          <p:cNvSpPr txBox="1"/>
          <p:nvPr/>
        </p:nvSpPr>
        <p:spPr>
          <a:xfrm>
            <a:off x="3988313" y="3267995"/>
            <a:ext cx="1526672" cy="1200329"/>
          </a:xfrm>
          <a:prstGeom prst="rect">
            <a:avLst/>
          </a:prstGeom>
          <a:noFill/>
        </p:spPr>
        <p:txBody>
          <a:bodyPr wrap="square" rtlCol="0">
            <a:spAutoFit/>
          </a:bodyPr>
          <a:lstStyle/>
          <a:p>
            <a:pPr algn="ctr"/>
            <a:r>
              <a:rPr lang="it-IT" b="1" dirty="0"/>
              <a:t>Informazioni sui risultati diretti delle azioni</a:t>
            </a:r>
          </a:p>
        </p:txBody>
      </p:sp>
      <p:sp>
        <p:nvSpPr>
          <p:cNvPr id="13" name="TextBox 12"/>
          <p:cNvSpPr txBox="1"/>
          <p:nvPr/>
        </p:nvSpPr>
        <p:spPr>
          <a:xfrm>
            <a:off x="7594871" y="3267995"/>
            <a:ext cx="1526672" cy="1754326"/>
          </a:xfrm>
          <a:prstGeom prst="rect">
            <a:avLst/>
          </a:prstGeom>
          <a:noFill/>
        </p:spPr>
        <p:txBody>
          <a:bodyPr wrap="square" rtlCol="0">
            <a:spAutoFit/>
          </a:bodyPr>
          <a:lstStyle/>
          <a:p>
            <a:pPr algn="ctr"/>
            <a:r>
              <a:rPr lang="it-IT" b="1" dirty="0"/>
              <a:t>Informazioni sugli impatti delle azioni nei confronti dei destinatari</a:t>
            </a:r>
          </a:p>
        </p:txBody>
      </p:sp>
      <p:sp>
        <p:nvSpPr>
          <p:cNvPr id="14" name="TextBox 13"/>
          <p:cNvSpPr txBox="1"/>
          <p:nvPr/>
        </p:nvSpPr>
        <p:spPr>
          <a:xfrm>
            <a:off x="5784399" y="3306479"/>
            <a:ext cx="1526672" cy="1200329"/>
          </a:xfrm>
          <a:prstGeom prst="rect">
            <a:avLst/>
          </a:prstGeom>
          <a:noFill/>
        </p:spPr>
        <p:txBody>
          <a:bodyPr wrap="square" rtlCol="0">
            <a:spAutoFit/>
          </a:bodyPr>
          <a:lstStyle/>
          <a:p>
            <a:pPr algn="ctr"/>
            <a:r>
              <a:rPr lang="it-IT" b="1" dirty="0"/>
              <a:t>Collegamento tra risultati diretti e impatti</a:t>
            </a:r>
          </a:p>
        </p:txBody>
      </p:sp>
      <p:sp>
        <p:nvSpPr>
          <p:cNvPr id="15" name="Rounded Rectangle 14"/>
          <p:cNvSpPr/>
          <p:nvPr/>
        </p:nvSpPr>
        <p:spPr>
          <a:xfrm>
            <a:off x="64149" y="5347611"/>
            <a:ext cx="1526672"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Risorse a disposizione del servizio sanitario</a:t>
            </a:r>
          </a:p>
        </p:txBody>
      </p:sp>
      <p:sp>
        <p:nvSpPr>
          <p:cNvPr id="16" name="Rounded Rectangle 15"/>
          <p:cNvSpPr/>
          <p:nvPr/>
        </p:nvSpPr>
        <p:spPr>
          <a:xfrm>
            <a:off x="3900067" y="5347611"/>
            <a:ext cx="1550777"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Numero di operazioni chirurgiche/anno</a:t>
            </a:r>
          </a:p>
        </p:txBody>
      </p:sp>
      <p:sp>
        <p:nvSpPr>
          <p:cNvPr id="17" name="Rounded Rectangle 16"/>
          <p:cNvSpPr/>
          <p:nvPr/>
        </p:nvSpPr>
        <p:spPr>
          <a:xfrm>
            <a:off x="7543558" y="5347611"/>
            <a:ext cx="1563610"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700" b="1" dirty="0"/>
              <a:t>Allungamento della vita media</a:t>
            </a:r>
          </a:p>
        </p:txBody>
      </p:sp>
      <p:sp>
        <p:nvSpPr>
          <p:cNvPr id="18" name="Oval 17"/>
          <p:cNvSpPr/>
          <p:nvPr/>
        </p:nvSpPr>
        <p:spPr>
          <a:xfrm>
            <a:off x="1590821" y="5347605"/>
            <a:ext cx="2309246" cy="129559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sz="1400" b="1" dirty="0"/>
              <a:t>PROCESSI DI TRASFORMAZIONE</a:t>
            </a:r>
          </a:p>
        </p:txBody>
      </p:sp>
      <p:sp>
        <p:nvSpPr>
          <p:cNvPr id="19" name="Oval 18"/>
          <p:cNvSpPr/>
          <p:nvPr/>
        </p:nvSpPr>
        <p:spPr>
          <a:xfrm>
            <a:off x="5450844" y="5347605"/>
            <a:ext cx="2079886" cy="129559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sz="1400" b="1" dirty="0"/>
              <a:t>PROCESSI DI COLLEGAMENTO</a:t>
            </a:r>
          </a:p>
        </p:txBody>
      </p:sp>
      <p:sp>
        <p:nvSpPr>
          <p:cNvPr id="2" name="CasellaDiTesto 1"/>
          <p:cNvSpPr txBox="1"/>
          <p:nvPr/>
        </p:nvSpPr>
        <p:spPr>
          <a:xfrm>
            <a:off x="6948264" y="260648"/>
            <a:ext cx="362807"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endParaRPr lang="it-IT" dirty="0"/>
          </a:p>
        </p:txBody>
      </p:sp>
      <p:sp>
        <p:nvSpPr>
          <p:cNvPr id="3" name="CasellaDiTesto 2"/>
          <p:cNvSpPr txBox="1"/>
          <p:nvPr/>
        </p:nvSpPr>
        <p:spPr>
          <a:xfrm>
            <a:off x="7311071" y="284572"/>
            <a:ext cx="1297609" cy="369332"/>
          </a:xfrm>
          <a:prstGeom prst="rect">
            <a:avLst/>
          </a:prstGeom>
          <a:solidFill>
            <a:schemeClr val="bg1"/>
          </a:solidFill>
        </p:spPr>
        <p:txBody>
          <a:bodyPr wrap="square" rtlCol="0">
            <a:spAutoFit/>
          </a:bodyPr>
          <a:lstStyle/>
          <a:p>
            <a:r>
              <a:rPr lang="it-IT" dirty="0"/>
              <a:t>EVENTI</a:t>
            </a:r>
          </a:p>
        </p:txBody>
      </p:sp>
      <p:sp>
        <p:nvSpPr>
          <p:cNvPr id="20" name="CasellaDiTesto 19"/>
          <p:cNvSpPr txBox="1"/>
          <p:nvPr/>
        </p:nvSpPr>
        <p:spPr>
          <a:xfrm>
            <a:off x="6948264" y="709565"/>
            <a:ext cx="362807"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endParaRPr lang="it-IT" dirty="0"/>
          </a:p>
        </p:txBody>
      </p:sp>
      <p:sp>
        <p:nvSpPr>
          <p:cNvPr id="21" name="CasellaDiTesto 20"/>
          <p:cNvSpPr txBox="1"/>
          <p:nvPr/>
        </p:nvSpPr>
        <p:spPr>
          <a:xfrm>
            <a:off x="7311071" y="733489"/>
            <a:ext cx="1297609" cy="369332"/>
          </a:xfrm>
          <a:prstGeom prst="rect">
            <a:avLst/>
          </a:prstGeom>
          <a:solidFill>
            <a:schemeClr val="bg1"/>
          </a:solidFill>
        </p:spPr>
        <p:txBody>
          <a:bodyPr wrap="square" rtlCol="0">
            <a:spAutoFit/>
          </a:bodyPr>
          <a:lstStyle/>
          <a:p>
            <a:r>
              <a:rPr lang="it-IT" dirty="0"/>
              <a:t>PROCESSI</a:t>
            </a:r>
          </a:p>
        </p:txBody>
      </p:sp>
    </p:spTree>
    <p:extLst>
      <p:ext uri="{BB962C8B-B14F-4D97-AF65-F5344CB8AC3E}">
        <p14:creationId xmlns:p14="http://schemas.microsoft.com/office/powerpoint/2010/main" val="12551061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2045" y="372003"/>
            <a:ext cx="7735997" cy="646331"/>
          </a:xfrm>
          <a:prstGeom prst="rect">
            <a:avLst/>
          </a:prstGeom>
          <a:solidFill>
            <a:schemeClr val="bg1"/>
          </a:solidFill>
        </p:spPr>
        <p:txBody>
          <a:bodyPr wrap="square" rtlCol="0">
            <a:spAutoFit/>
          </a:bodyPr>
          <a:lstStyle/>
          <a:p>
            <a:r>
              <a:rPr lang="it-IT" b="1" dirty="0"/>
              <a:t>TRASPARENZA DELL’</a:t>
            </a:r>
            <a:r>
              <a:rPr lang="it-IT" b="1" dirty="0">
                <a:solidFill>
                  <a:srgbClr val="FF0000"/>
                </a:solidFill>
              </a:rPr>
              <a:t>EVENTO</a:t>
            </a:r>
            <a:r>
              <a:rPr lang="it-IT" b="1" dirty="0"/>
              <a:t> vs. TRASPARENZA DEL </a:t>
            </a:r>
            <a:r>
              <a:rPr lang="it-IT" b="1" dirty="0">
                <a:solidFill>
                  <a:srgbClr val="FF0000"/>
                </a:solidFill>
              </a:rPr>
              <a:t>PROCESSO</a:t>
            </a:r>
          </a:p>
          <a:p>
            <a:r>
              <a:rPr lang="it-IT" i="1" dirty="0"/>
              <a:t>David </a:t>
            </a:r>
            <a:r>
              <a:rPr lang="it-IT" i="1" dirty="0" err="1"/>
              <a:t>Heald</a:t>
            </a:r>
            <a:r>
              <a:rPr lang="it-IT" i="1" dirty="0"/>
              <a:t>, </a:t>
            </a:r>
            <a:r>
              <a:rPr lang="it-IT" i="1" dirty="0" err="1"/>
              <a:t>Transparency</a:t>
            </a:r>
            <a:r>
              <a:rPr lang="it-IT" i="1" dirty="0"/>
              <a:t>, the </a:t>
            </a:r>
            <a:r>
              <a:rPr lang="it-IT" i="1" dirty="0" err="1"/>
              <a:t>key</a:t>
            </a:r>
            <a:r>
              <a:rPr lang="it-IT" i="1" dirty="0"/>
              <a:t> to </a:t>
            </a:r>
            <a:r>
              <a:rPr lang="it-IT" i="1" dirty="0" err="1"/>
              <a:t>better</a:t>
            </a:r>
            <a:r>
              <a:rPr lang="it-IT" i="1" dirty="0"/>
              <a:t> </a:t>
            </a:r>
            <a:r>
              <a:rPr lang="it-IT" i="1" dirty="0" err="1"/>
              <a:t>governance</a:t>
            </a:r>
            <a:r>
              <a:rPr lang="it-IT" i="1" dirty="0"/>
              <a:t>?</a:t>
            </a:r>
          </a:p>
        </p:txBody>
      </p:sp>
      <p:sp>
        <p:nvSpPr>
          <p:cNvPr id="5" name="Rounded Rectangle 4"/>
          <p:cNvSpPr/>
          <p:nvPr/>
        </p:nvSpPr>
        <p:spPr>
          <a:xfrm>
            <a:off x="64149" y="1462356"/>
            <a:ext cx="1526672"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INPUT</a:t>
            </a:r>
          </a:p>
        </p:txBody>
      </p:sp>
      <p:sp>
        <p:nvSpPr>
          <p:cNvPr id="6" name="Rounded Rectangle 5"/>
          <p:cNvSpPr/>
          <p:nvPr/>
        </p:nvSpPr>
        <p:spPr>
          <a:xfrm>
            <a:off x="3900067" y="1462356"/>
            <a:ext cx="1550777"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OUTPUT</a:t>
            </a:r>
          </a:p>
        </p:txBody>
      </p:sp>
      <p:sp>
        <p:nvSpPr>
          <p:cNvPr id="7" name="Rounded Rectangle 6"/>
          <p:cNvSpPr/>
          <p:nvPr/>
        </p:nvSpPr>
        <p:spPr>
          <a:xfrm>
            <a:off x="7543558" y="1462356"/>
            <a:ext cx="1563610"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OUTCOME</a:t>
            </a:r>
          </a:p>
        </p:txBody>
      </p:sp>
      <p:sp>
        <p:nvSpPr>
          <p:cNvPr id="8" name="Oval 7"/>
          <p:cNvSpPr/>
          <p:nvPr/>
        </p:nvSpPr>
        <p:spPr>
          <a:xfrm>
            <a:off x="1590821" y="1462350"/>
            <a:ext cx="2309246" cy="129559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sz="1400" b="1" dirty="0"/>
              <a:t>PROCESSI DI TRASFORMAZIONE</a:t>
            </a:r>
          </a:p>
        </p:txBody>
      </p:sp>
      <p:sp>
        <p:nvSpPr>
          <p:cNvPr id="9" name="Oval 8"/>
          <p:cNvSpPr/>
          <p:nvPr/>
        </p:nvSpPr>
        <p:spPr>
          <a:xfrm>
            <a:off x="5450844" y="1462350"/>
            <a:ext cx="2079886" cy="129559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sz="1400" b="1" dirty="0"/>
              <a:t>PROCESSI DI COLLEGAMENTO</a:t>
            </a:r>
          </a:p>
        </p:txBody>
      </p:sp>
      <p:sp>
        <p:nvSpPr>
          <p:cNvPr id="10" name="TextBox 9"/>
          <p:cNvSpPr txBox="1"/>
          <p:nvPr/>
        </p:nvSpPr>
        <p:spPr>
          <a:xfrm>
            <a:off x="128290" y="3232580"/>
            <a:ext cx="1526672" cy="1754327"/>
          </a:xfrm>
          <a:prstGeom prst="rect">
            <a:avLst/>
          </a:prstGeom>
          <a:noFill/>
        </p:spPr>
        <p:txBody>
          <a:bodyPr wrap="square" rtlCol="0">
            <a:spAutoFit/>
          </a:bodyPr>
          <a:lstStyle/>
          <a:p>
            <a:pPr algn="ctr"/>
            <a:r>
              <a:rPr lang="it-IT" b="1" dirty="0"/>
              <a:t>Dati di tipo economico o finanziario presenti nei documenti di budget </a:t>
            </a:r>
          </a:p>
        </p:txBody>
      </p:sp>
      <p:sp>
        <p:nvSpPr>
          <p:cNvPr id="11" name="TextBox 10"/>
          <p:cNvSpPr txBox="1"/>
          <p:nvPr/>
        </p:nvSpPr>
        <p:spPr>
          <a:xfrm>
            <a:off x="1961313" y="3205388"/>
            <a:ext cx="1771975" cy="1754327"/>
          </a:xfrm>
          <a:prstGeom prst="rect">
            <a:avLst/>
          </a:prstGeom>
          <a:noFill/>
        </p:spPr>
        <p:txBody>
          <a:bodyPr wrap="square" rtlCol="0">
            <a:spAutoFit/>
          </a:bodyPr>
          <a:lstStyle/>
          <a:p>
            <a:pPr algn="ctr"/>
            <a:r>
              <a:rPr lang="it-IT" b="1" dirty="0"/>
              <a:t>Processi decisionali che trasformano gli input economici in obiettivi e azioni</a:t>
            </a:r>
          </a:p>
        </p:txBody>
      </p:sp>
      <p:sp>
        <p:nvSpPr>
          <p:cNvPr id="12" name="TextBox 11"/>
          <p:cNvSpPr txBox="1"/>
          <p:nvPr/>
        </p:nvSpPr>
        <p:spPr>
          <a:xfrm>
            <a:off x="3988313" y="3267995"/>
            <a:ext cx="1526672" cy="1200329"/>
          </a:xfrm>
          <a:prstGeom prst="rect">
            <a:avLst/>
          </a:prstGeom>
          <a:noFill/>
        </p:spPr>
        <p:txBody>
          <a:bodyPr wrap="square" rtlCol="0">
            <a:spAutoFit/>
          </a:bodyPr>
          <a:lstStyle/>
          <a:p>
            <a:pPr algn="ctr"/>
            <a:r>
              <a:rPr lang="it-IT" b="1" dirty="0"/>
              <a:t>Informazioni sui risultati diretti delle azioni</a:t>
            </a:r>
          </a:p>
        </p:txBody>
      </p:sp>
      <p:sp>
        <p:nvSpPr>
          <p:cNvPr id="13" name="TextBox 12"/>
          <p:cNvSpPr txBox="1"/>
          <p:nvPr/>
        </p:nvSpPr>
        <p:spPr>
          <a:xfrm>
            <a:off x="7594871" y="3267995"/>
            <a:ext cx="1526672" cy="1754326"/>
          </a:xfrm>
          <a:prstGeom prst="rect">
            <a:avLst/>
          </a:prstGeom>
          <a:noFill/>
        </p:spPr>
        <p:txBody>
          <a:bodyPr wrap="square" rtlCol="0">
            <a:spAutoFit/>
          </a:bodyPr>
          <a:lstStyle/>
          <a:p>
            <a:pPr algn="ctr"/>
            <a:r>
              <a:rPr lang="it-IT" b="1" dirty="0"/>
              <a:t>Informazioni sugli impatti delle azioni nei confronti dei destinatari</a:t>
            </a:r>
          </a:p>
        </p:txBody>
      </p:sp>
      <p:sp>
        <p:nvSpPr>
          <p:cNvPr id="14" name="TextBox 13"/>
          <p:cNvSpPr txBox="1"/>
          <p:nvPr/>
        </p:nvSpPr>
        <p:spPr>
          <a:xfrm>
            <a:off x="5784399" y="3306479"/>
            <a:ext cx="1526672" cy="1200329"/>
          </a:xfrm>
          <a:prstGeom prst="rect">
            <a:avLst/>
          </a:prstGeom>
          <a:noFill/>
        </p:spPr>
        <p:txBody>
          <a:bodyPr wrap="square" rtlCol="0">
            <a:spAutoFit/>
          </a:bodyPr>
          <a:lstStyle/>
          <a:p>
            <a:pPr algn="ctr"/>
            <a:r>
              <a:rPr lang="it-IT" b="1" dirty="0"/>
              <a:t>Collegamento tra risultati diretti e impatti</a:t>
            </a:r>
          </a:p>
        </p:txBody>
      </p:sp>
      <p:sp>
        <p:nvSpPr>
          <p:cNvPr id="15" name="Rounded Rectangle 14"/>
          <p:cNvSpPr/>
          <p:nvPr/>
        </p:nvSpPr>
        <p:spPr>
          <a:xfrm>
            <a:off x="64149" y="5347611"/>
            <a:ext cx="1526672"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b="1" dirty="0"/>
              <a:t>Risorse a disposizione per i servizi di mensa scolastica</a:t>
            </a:r>
          </a:p>
        </p:txBody>
      </p:sp>
      <p:sp>
        <p:nvSpPr>
          <p:cNvPr id="16" name="Rounded Rectangle 15"/>
          <p:cNvSpPr/>
          <p:nvPr/>
        </p:nvSpPr>
        <p:spPr>
          <a:xfrm>
            <a:off x="3900067" y="5347611"/>
            <a:ext cx="1550777"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b="1" dirty="0"/>
              <a:t>Selezione dei destinatari di pasti gratuiti</a:t>
            </a:r>
          </a:p>
        </p:txBody>
      </p:sp>
      <p:sp>
        <p:nvSpPr>
          <p:cNvPr id="17" name="Rounded Rectangle 16"/>
          <p:cNvSpPr/>
          <p:nvPr/>
        </p:nvSpPr>
        <p:spPr>
          <a:xfrm>
            <a:off x="7543558" y="5347611"/>
            <a:ext cx="1563610" cy="125711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600" b="1" dirty="0"/>
              <a:t>Maggiore eguaglianza e redistribuzione</a:t>
            </a:r>
          </a:p>
        </p:txBody>
      </p:sp>
      <p:sp>
        <p:nvSpPr>
          <p:cNvPr id="18" name="Oval 17"/>
          <p:cNvSpPr/>
          <p:nvPr/>
        </p:nvSpPr>
        <p:spPr>
          <a:xfrm>
            <a:off x="1590821" y="5347605"/>
            <a:ext cx="2309246" cy="129559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sz="1400" b="1" dirty="0"/>
              <a:t>PROCESSI DI TRASFORMAZIONE</a:t>
            </a:r>
          </a:p>
        </p:txBody>
      </p:sp>
      <p:sp>
        <p:nvSpPr>
          <p:cNvPr id="19" name="Oval 18"/>
          <p:cNvSpPr/>
          <p:nvPr/>
        </p:nvSpPr>
        <p:spPr>
          <a:xfrm>
            <a:off x="5450844" y="5347605"/>
            <a:ext cx="2079886" cy="129559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sz="1400" b="1" dirty="0"/>
              <a:t>PROCESSI DI COLLEGAMENTO</a:t>
            </a:r>
          </a:p>
        </p:txBody>
      </p:sp>
      <p:sp>
        <p:nvSpPr>
          <p:cNvPr id="20" name="CasellaDiTesto 19"/>
          <p:cNvSpPr txBox="1"/>
          <p:nvPr/>
        </p:nvSpPr>
        <p:spPr>
          <a:xfrm>
            <a:off x="6948264" y="260648"/>
            <a:ext cx="362807"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endParaRPr lang="it-IT" dirty="0"/>
          </a:p>
        </p:txBody>
      </p:sp>
      <p:sp>
        <p:nvSpPr>
          <p:cNvPr id="21" name="CasellaDiTesto 20"/>
          <p:cNvSpPr txBox="1"/>
          <p:nvPr/>
        </p:nvSpPr>
        <p:spPr>
          <a:xfrm>
            <a:off x="7311071" y="284572"/>
            <a:ext cx="1297609" cy="369332"/>
          </a:xfrm>
          <a:prstGeom prst="rect">
            <a:avLst/>
          </a:prstGeom>
          <a:solidFill>
            <a:schemeClr val="bg1"/>
          </a:solidFill>
        </p:spPr>
        <p:txBody>
          <a:bodyPr wrap="square" rtlCol="0">
            <a:spAutoFit/>
          </a:bodyPr>
          <a:lstStyle/>
          <a:p>
            <a:r>
              <a:rPr lang="it-IT" dirty="0"/>
              <a:t>EVENTI</a:t>
            </a:r>
          </a:p>
        </p:txBody>
      </p:sp>
      <p:sp>
        <p:nvSpPr>
          <p:cNvPr id="22" name="CasellaDiTesto 21"/>
          <p:cNvSpPr txBox="1"/>
          <p:nvPr/>
        </p:nvSpPr>
        <p:spPr>
          <a:xfrm>
            <a:off x="6948264" y="709565"/>
            <a:ext cx="362807"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endParaRPr lang="it-IT" dirty="0"/>
          </a:p>
        </p:txBody>
      </p:sp>
      <p:sp>
        <p:nvSpPr>
          <p:cNvPr id="23" name="CasellaDiTesto 22"/>
          <p:cNvSpPr txBox="1"/>
          <p:nvPr/>
        </p:nvSpPr>
        <p:spPr>
          <a:xfrm>
            <a:off x="7311071" y="733489"/>
            <a:ext cx="1297609" cy="369332"/>
          </a:xfrm>
          <a:prstGeom prst="rect">
            <a:avLst/>
          </a:prstGeom>
          <a:solidFill>
            <a:schemeClr val="bg1"/>
          </a:solidFill>
        </p:spPr>
        <p:txBody>
          <a:bodyPr wrap="square" rtlCol="0">
            <a:spAutoFit/>
          </a:bodyPr>
          <a:lstStyle/>
          <a:p>
            <a:r>
              <a:rPr lang="it-IT" dirty="0"/>
              <a:t>PROCESSI</a:t>
            </a:r>
          </a:p>
        </p:txBody>
      </p:sp>
    </p:spTree>
    <p:extLst>
      <p:ext uri="{BB962C8B-B14F-4D97-AF65-F5344CB8AC3E}">
        <p14:creationId xmlns:p14="http://schemas.microsoft.com/office/powerpoint/2010/main" val="5656842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2045" y="372003"/>
            <a:ext cx="7735997" cy="646331"/>
          </a:xfrm>
          <a:prstGeom prst="rect">
            <a:avLst/>
          </a:prstGeom>
          <a:solidFill>
            <a:schemeClr val="bg1"/>
          </a:solidFill>
        </p:spPr>
        <p:txBody>
          <a:bodyPr wrap="square" rtlCol="0">
            <a:spAutoFit/>
          </a:bodyPr>
          <a:lstStyle/>
          <a:p>
            <a:r>
              <a:rPr lang="it-IT" b="1" dirty="0"/>
              <a:t>TRASPARENZA </a:t>
            </a:r>
            <a:r>
              <a:rPr lang="it-IT" b="1" dirty="0">
                <a:solidFill>
                  <a:srgbClr val="FF0000"/>
                </a:solidFill>
              </a:rPr>
              <a:t>A POSTERIORI </a:t>
            </a:r>
            <a:r>
              <a:rPr lang="it-IT" b="1" dirty="0"/>
              <a:t>vs. TRASPARENZA IN </a:t>
            </a:r>
            <a:r>
              <a:rPr lang="it-IT" b="1" dirty="0">
                <a:solidFill>
                  <a:srgbClr val="FF0000"/>
                </a:solidFill>
              </a:rPr>
              <a:t>TEMPO REALE</a:t>
            </a:r>
          </a:p>
          <a:p>
            <a:r>
              <a:rPr lang="it-IT" i="1" dirty="0"/>
              <a:t>David </a:t>
            </a:r>
            <a:r>
              <a:rPr lang="it-IT" i="1" dirty="0" err="1"/>
              <a:t>Heald</a:t>
            </a:r>
            <a:r>
              <a:rPr lang="it-IT" i="1" dirty="0"/>
              <a:t>, </a:t>
            </a:r>
            <a:r>
              <a:rPr lang="it-IT" i="1" dirty="0" err="1"/>
              <a:t>Transparency</a:t>
            </a:r>
            <a:r>
              <a:rPr lang="it-IT" i="1" dirty="0"/>
              <a:t>, the </a:t>
            </a:r>
            <a:r>
              <a:rPr lang="it-IT" i="1" dirty="0" err="1"/>
              <a:t>key</a:t>
            </a:r>
            <a:r>
              <a:rPr lang="it-IT" i="1" dirty="0"/>
              <a:t> to </a:t>
            </a:r>
            <a:r>
              <a:rPr lang="it-IT" i="1" dirty="0" err="1"/>
              <a:t>better</a:t>
            </a:r>
            <a:r>
              <a:rPr lang="it-IT" i="1" dirty="0"/>
              <a:t> </a:t>
            </a:r>
            <a:r>
              <a:rPr lang="it-IT" i="1" dirty="0" err="1"/>
              <a:t>governance</a:t>
            </a:r>
            <a:r>
              <a:rPr lang="it-IT" i="1" dirty="0"/>
              <a:t>?</a:t>
            </a:r>
          </a:p>
        </p:txBody>
      </p:sp>
      <p:sp>
        <p:nvSpPr>
          <p:cNvPr id="12" name="Rounded Rectangle 11"/>
          <p:cNvSpPr/>
          <p:nvPr/>
        </p:nvSpPr>
        <p:spPr>
          <a:xfrm>
            <a:off x="359216" y="1372562"/>
            <a:ext cx="2527350" cy="166759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t>EVENTI E/O PROCESSI PERIODICAMENTE SOTTO LA LENTE</a:t>
            </a:r>
          </a:p>
        </p:txBody>
      </p:sp>
      <p:sp>
        <p:nvSpPr>
          <p:cNvPr id="13" name="Rounded Rectangle 12"/>
          <p:cNvSpPr/>
          <p:nvPr/>
        </p:nvSpPr>
        <p:spPr>
          <a:xfrm>
            <a:off x="6028165" y="1372562"/>
            <a:ext cx="2527350" cy="166759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t>EVENTI E/O PROCESSI COSTANTEMENTE SOTTO LA LENTE</a:t>
            </a:r>
          </a:p>
        </p:txBody>
      </p:sp>
      <p:sp>
        <p:nvSpPr>
          <p:cNvPr id="14" name="TextBox 13"/>
          <p:cNvSpPr txBox="1"/>
          <p:nvPr/>
        </p:nvSpPr>
        <p:spPr>
          <a:xfrm>
            <a:off x="141122" y="3335185"/>
            <a:ext cx="2873737" cy="369332"/>
          </a:xfrm>
          <a:prstGeom prst="rect">
            <a:avLst/>
          </a:prstGeom>
          <a:noFill/>
        </p:spPr>
        <p:txBody>
          <a:bodyPr wrap="square" rtlCol="0">
            <a:spAutoFit/>
          </a:bodyPr>
          <a:lstStyle/>
          <a:p>
            <a:pPr algn="ctr"/>
            <a:r>
              <a:rPr lang="it-IT" b="1" dirty="0">
                <a:solidFill>
                  <a:srgbClr val="FF0000"/>
                </a:solidFill>
              </a:rPr>
              <a:t>A POSTERIORI</a:t>
            </a:r>
          </a:p>
        </p:txBody>
      </p:sp>
      <p:sp>
        <p:nvSpPr>
          <p:cNvPr id="15" name="TextBox 14"/>
          <p:cNvSpPr txBox="1"/>
          <p:nvPr/>
        </p:nvSpPr>
        <p:spPr>
          <a:xfrm>
            <a:off x="5810071" y="3307993"/>
            <a:ext cx="2873737" cy="369332"/>
          </a:xfrm>
          <a:prstGeom prst="rect">
            <a:avLst/>
          </a:prstGeom>
          <a:noFill/>
        </p:spPr>
        <p:txBody>
          <a:bodyPr wrap="square" rtlCol="0">
            <a:spAutoFit/>
          </a:bodyPr>
          <a:lstStyle/>
          <a:p>
            <a:pPr algn="ctr"/>
            <a:r>
              <a:rPr lang="it-IT" b="1" dirty="0">
                <a:solidFill>
                  <a:srgbClr val="FF0000"/>
                </a:solidFill>
              </a:rPr>
              <a:t>IN TEMPO REALE</a:t>
            </a:r>
          </a:p>
        </p:txBody>
      </p:sp>
      <p:sp>
        <p:nvSpPr>
          <p:cNvPr id="16" name="TextBox 15"/>
          <p:cNvSpPr txBox="1"/>
          <p:nvPr/>
        </p:nvSpPr>
        <p:spPr>
          <a:xfrm>
            <a:off x="6028165" y="3895613"/>
            <a:ext cx="2746996" cy="646331"/>
          </a:xfrm>
          <a:prstGeom prst="rect">
            <a:avLst/>
          </a:prstGeom>
          <a:noFill/>
        </p:spPr>
        <p:txBody>
          <a:bodyPr wrap="square" rtlCol="0">
            <a:spAutoFit/>
          </a:bodyPr>
          <a:lstStyle/>
          <a:p>
            <a:r>
              <a:rPr lang="it-IT" dirty="0"/>
              <a:t>Sorveglianza continua</a:t>
            </a:r>
          </a:p>
          <a:p>
            <a:endParaRPr lang="it-IT" dirty="0"/>
          </a:p>
        </p:txBody>
      </p:sp>
      <p:sp>
        <p:nvSpPr>
          <p:cNvPr id="17" name="TextBox 16"/>
          <p:cNvSpPr txBox="1"/>
          <p:nvPr/>
        </p:nvSpPr>
        <p:spPr>
          <a:xfrm>
            <a:off x="267863" y="3895613"/>
            <a:ext cx="2746996" cy="646331"/>
          </a:xfrm>
          <a:prstGeom prst="rect">
            <a:avLst/>
          </a:prstGeom>
          <a:noFill/>
        </p:spPr>
        <p:txBody>
          <a:bodyPr wrap="square" rtlCol="0">
            <a:spAutoFit/>
          </a:bodyPr>
          <a:lstStyle/>
          <a:p>
            <a:r>
              <a:rPr lang="it-IT" dirty="0"/>
              <a:t>Finestre di </a:t>
            </a:r>
            <a:r>
              <a:rPr lang="it-IT" dirty="0" err="1"/>
              <a:t>accountability</a:t>
            </a:r>
            <a:endParaRPr lang="it-IT" dirty="0"/>
          </a:p>
          <a:p>
            <a:endParaRPr lang="it-IT" dirty="0"/>
          </a:p>
        </p:txBody>
      </p:sp>
      <p:sp>
        <p:nvSpPr>
          <p:cNvPr id="18" name="Rounded Rectangle 17"/>
          <p:cNvSpPr/>
          <p:nvPr/>
        </p:nvSpPr>
        <p:spPr>
          <a:xfrm>
            <a:off x="269412" y="4630793"/>
            <a:ext cx="474679" cy="461796"/>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it-IT"/>
          </a:p>
        </p:txBody>
      </p:sp>
      <p:sp>
        <p:nvSpPr>
          <p:cNvPr id="19" name="Rounded Rectangle 18"/>
          <p:cNvSpPr/>
          <p:nvPr/>
        </p:nvSpPr>
        <p:spPr>
          <a:xfrm>
            <a:off x="1294196" y="4630793"/>
            <a:ext cx="474679" cy="461796"/>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it-IT"/>
          </a:p>
        </p:txBody>
      </p:sp>
      <p:sp>
        <p:nvSpPr>
          <p:cNvPr id="20" name="Rounded Rectangle 19"/>
          <p:cNvSpPr/>
          <p:nvPr/>
        </p:nvSpPr>
        <p:spPr>
          <a:xfrm>
            <a:off x="2359019" y="4630793"/>
            <a:ext cx="474679" cy="461796"/>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it-IT"/>
          </a:p>
        </p:txBody>
      </p:sp>
      <p:sp>
        <p:nvSpPr>
          <p:cNvPr id="21" name="Rounded Rectangle 20"/>
          <p:cNvSpPr/>
          <p:nvPr/>
        </p:nvSpPr>
        <p:spPr>
          <a:xfrm>
            <a:off x="6053824" y="4605137"/>
            <a:ext cx="2629984" cy="461796"/>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it-IT"/>
          </a:p>
        </p:txBody>
      </p:sp>
      <p:sp>
        <p:nvSpPr>
          <p:cNvPr id="22" name="Right Arrow 21"/>
          <p:cNvSpPr/>
          <p:nvPr/>
        </p:nvSpPr>
        <p:spPr>
          <a:xfrm>
            <a:off x="6286300" y="4707758"/>
            <a:ext cx="2168131" cy="243726"/>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
        <p:nvSpPr>
          <p:cNvPr id="23" name="Right Arrow 22"/>
          <p:cNvSpPr/>
          <p:nvPr/>
        </p:nvSpPr>
        <p:spPr>
          <a:xfrm>
            <a:off x="744090" y="4733414"/>
            <a:ext cx="550105" cy="243726"/>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
        <p:nvSpPr>
          <p:cNvPr id="24" name="Right Arrow 23"/>
          <p:cNvSpPr/>
          <p:nvPr/>
        </p:nvSpPr>
        <p:spPr>
          <a:xfrm>
            <a:off x="1808914" y="4733414"/>
            <a:ext cx="550105" cy="243726"/>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55870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nvPr>
        </p:nvGraphicFramePr>
        <p:xfrm>
          <a:off x="827584" y="1988840"/>
          <a:ext cx="792088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1115616" y="1034733"/>
            <a:ext cx="7632848" cy="954107"/>
          </a:xfrm>
          <a:prstGeom prst="rect">
            <a:avLst/>
          </a:prstGeom>
          <a:noFill/>
        </p:spPr>
        <p:txBody>
          <a:bodyPr wrap="square" rtlCol="0">
            <a:spAutoFit/>
          </a:bodyPr>
          <a:lstStyle/>
          <a:p>
            <a:r>
              <a:rPr lang="it-IT" sz="2800" b="1" dirty="0">
                <a:solidFill>
                  <a:srgbClr val="C00000"/>
                </a:solidFill>
              </a:rPr>
              <a:t>Le novità in tema di trasparenza dell’aggiornamento 2016 del PNA</a:t>
            </a:r>
          </a:p>
        </p:txBody>
      </p:sp>
    </p:spTree>
    <p:extLst>
      <p:ext uri="{BB962C8B-B14F-4D97-AF65-F5344CB8AC3E}">
        <p14:creationId xmlns:p14="http://schemas.microsoft.com/office/powerpoint/2010/main" val="23030414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asellaDiTesto 10"/>
          <p:cNvSpPr txBox="1"/>
          <p:nvPr/>
        </p:nvSpPr>
        <p:spPr>
          <a:xfrm>
            <a:off x="1099781" y="2401324"/>
            <a:ext cx="5753893" cy="356040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it-IT" sz="3200" b="1" dirty="0"/>
              <a:t>DATI «ULTERIORI» PRODOTTI E/O DETENUTI DALLE PUBBLICHE AMMINISTRAZIONI</a:t>
            </a:r>
          </a:p>
          <a:p>
            <a:pPr algn="ctr"/>
            <a:endParaRPr lang="it-IT" sz="3200" b="1" dirty="0"/>
          </a:p>
          <a:p>
            <a:pPr algn="ctr"/>
            <a:endParaRPr lang="it-IT" sz="3200" b="1" dirty="0"/>
          </a:p>
          <a:p>
            <a:pPr algn="ctr"/>
            <a:endParaRPr lang="it-IT" sz="3200" b="1" dirty="0"/>
          </a:p>
          <a:p>
            <a:pPr algn="ctr"/>
            <a:endParaRPr lang="it-IT" sz="3200" b="1" dirty="0"/>
          </a:p>
        </p:txBody>
      </p:sp>
      <p:sp>
        <p:nvSpPr>
          <p:cNvPr id="5" name="Left-Up Arrow 4"/>
          <p:cNvSpPr/>
          <p:nvPr/>
        </p:nvSpPr>
        <p:spPr>
          <a:xfrm flipH="1">
            <a:off x="755576" y="921166"/>
            <a:ext cx="6793170" cy="5396932"/>
          </a:xfrm>
          <a:prstGeom prst="leftUpArrow">
            <a:avLst>
              <a:gd name="adj1" fmla="val 3208"/>
              <a:gd name="adj2" fmla="val 5079"/>
              <a:gd name="adj3" fmla="val 842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TextBox 5"/>
          <p:cNvSpPr txBox="1"/>
          <p:nvPr/>
        </p:nvSpPr>
        <p:spPr>
          <a:xfrm rot="16200000">
            <a:off x="-2764655" y="3301532"/>
            <a:ext cx="6366320" cy="369332"/>
          </a:xfrm>
          <a:prstGeom prst="rect">
            <a:avLst/>
          </a:prstGeom>
          <a:solidFill>
            <a:schemeClr val="bg1"/>
          </a:solidFill>
        </p:spPr>
        <p:txBody>
          <a:bodyPr wrap="square" rtlCol="0">
            <a:spAutoFit/>
          </a:bodyPr>
          <a:lstStyle/>
          <a:p>
            <a:pPr algn="ctr"/>
            <a:r>
              <a:rPr lang="it-IT" b="1" dirty="0"/>
              <a:t>TRASPARENZA DEL PROCESSO (DECISIONALE, secondo </a:t>
            </a:r>
            <a:r>
              <a:rPr lang="it-IT" b="1" dirty="0" err="1"/>
              <a:t>Heald</a:t>
            </a:r>
            <a:r>
              <a:rPr lang="it-IT" b="1" dirty="0"/>
              <a:t> D.)</a:t>
            </a:r>
          </a:p>
        </p:txBody>
      </p:sp>
      <p:sp>
        <p:nvSpPr>
          <p:cNvPr id="7" name="TextBox 6"/>
          <p:cNvSpPr txBox="1"/>
          <p:nvPr/>
        </p:nvSpPr>
        <p:spPr>
          <a:xfrm>
            <a:off x="937010" y="6146447"/>
            <a:ext cx="7543939" cy="369332"/>
          </a:xfrm>
          <a:prstGeom prst="rect">
            <a:avLst/>
          </a:prstGeom>
          <a:noFill/>
        </p:spPr>
        <p:txBody>
          <a:bodyPr wrap="square" rtlCol="0">
            <a:spAutoFit/>
          </a:bodyPr>
          <a:lstStyle/>
          <a:p>
            <a:pPr algn="ctr"/>
            <a:r>
              <a:rPr lang="it-IT" b="1" dirty="0"/>
              <a:t>TRASPARENZA DELL’EVENTO (INPUT, OUTPUT, OUTCOME, secondo </a:t>
            </a:r>
            <a:r>
              <a:rPr lang="it-IT" b="1" dirty="0" err="1"/>
              <a:t>Heald</a:t>
            </a:r>
            <a:r>
              <a:rPr lang="it-IT" b="1" dirty="0"/>
              <a:t> D.)</a:t>
            </a:r>
          </a:p>
        </p:txBody>
      </p:sp>
      <p:sp>
        <p:nvSpPr>
          <p:cNvPr id="8" name="TextBox 7"/>
          <p:cNvSpPr txBox="1"/>
          <p:nvPr/>
        </p:nvSpPr>
        <p:spPr>
          <a:xfrm rot="16200000">
            <a:off x="-1174228" y="3533049"/>
            <a:ext cx="3853143" cy="369332"/>
          </a:xfrm>
          <a:prstGeom prst="rect">
            <a:avLst/>
          </a:prstGeom>
          <a:noFill/>
        </p:spPr>
        <p:txBody>
          <a:bodyPr wrap="square" rtlCol="0">
            <a:spAutoFit/>
          </a:bodyPr>
          <a:lstStyle/>
          <a:p>
            <a:pPr algn="ctr"/>
            <a:r>
              <a:rPr lang="it-IT" b="1" dirty="0">
                <a:solidFill>
                  <a:srgbClr val="800000"/>
                </a:solidFill>
              </a:rPr>
              <a:t>DISCLOSURE</a:t>
            </a:r>
          </a:p>
        </p:txBody>
      </p:sp>
      <p:sp>
        <p:nvSpPr>
          <p:cNvPr id="9" name="TextBox 8"/>
          <p:cNvSpPr txBox="1"/>
          <p:nvPr/>
        </p:nvSpPr>
        <p:spPr>
          <a:xfrm>
            <a:off x="2707659" y="6502819"/>
            <a:ext cx="3853143" cy="369332"/>
          </a:xfrm>
          <a:prstGeom prst="rect">
            <a:avLst/>
          </a:prstGeom>
          <a:noFill/>
        </p:spPr>
        <p:txBody>
          <a:bodyPr wrap="square" rtlCol="0">
            <a:spAutoFit/>
          </a:bodyPr>
          <a:lstStyle/>
          <a:p>
            <a:pPr algn="ctr"/>
            <a:r>
              <a:rPr lang="it-IT" b="1" dirty="0">
                <a:solidFill>
                  <a:srgbClr val="800000"/>
                </a:solidFill>
              </a:rPr>
              <a:t>OPENNESS</a:t>
            </a:r>
          </a:p>
        </p:txBody>
      </p:sp>
      <p:sp>
        <p:nvSpPr>
          <p:cNvPr id="10" name="CasellaDiTesto 9"/>
          <p:cNvSpPr txBox="1"/>
          <p:nvPr/>
        </p:nvSpPr>
        <p:spPr>
          <a:xfrm>
            <a:off x="1099781" y="4392066"/>
            <a:ext cx="3904267" cy="156966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2400" b="1" dirty="0"/>
              <a:t>DATI OBBLIGATORIAMENTE PUBBLICATI SUL SITO «AMMINISTRAZIONE TRASPARENTE»</a:t>
            </a:r>
          </a:p>
        </p:txBody>
      </p:sp>
      <p:sp>
        <p:nvSpPr>
          <p:cNvPr id="12" name="Freccia a sinistra 11"/>
          <p:cNvSpPr/>
          <p:nvPr/>
        </p:nvSpPr>
        <p:spPr>
          <a:xfrm>
            <a:off x="4788024" y="5157192"/>
            <a:ext cx="2376264" cy="48709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p:cNvSpPr txBox="1"/>
          <p:nvPr/>
        </p:nvSpPr>
        <p:spPr>
          <a:xfrm>
            <a:off x="6853674" y="5108351"/>
            <a:ext cx="2302714" cy="58477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it-IT" sz="1600" b="1" dirty="0"/>
              <a:t>Chi decide quali dati?</a:t>
            </a:r>
          </a:p>
          <a:p>
            <a:pPr algn="ctr"/>
            <a:r>
              <a:rPr lang="it-IT" sz="1600" b="1" dirty="0"/>
              <a:t>Il soggetto «sorvegliato»</a:t>
            </a:r>
          </a:p>
        </p:txBody>
      </p:sp>
      <p:sp>
        <p:nvSpPr>
          <p:cNvPr id="14" name="CasellaDiTesto 13"/>
          <p:cNvSpPr txBox="1"/>
          <p:nvPr/>
        </p:nvSpPr>
        <p:spPr>
          <a:xfrm>
            <a:off x="6853674" y="3563462"/>
            <a:ext cx="2302714" cy="338554"/>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it-IT" sz="1600" b="1" dirty="0"/>
              <a:t>Chi decide quali dati?</a:t>
            </a:r>
          </a:p>
        </p:txBody>
      </p:sp>
      <p:sp>
        <p:nvSpPr>
          <p:cNvPr id="15" name="Freccia a sinistra 14"/>
          <p:cNvSpPr/>
          <p:nvPr/>
        </p:nvSpPr>
        <p:spPr>
          <a:xfrm rot="5400000">
            <a:off x="6336188" y="2645173"/>
            <a:ext cx="1345583" cy="46496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sinistra 15"/>
          <p:cNvSpPr/>
          <p:nvPr/>
        </p:nvSpPr>
        <p:spPr>
          <a:xfrm>
            <a:off x="5709532" y="3474167"/>
            <a:ext cx="1144142" cy="48709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p:cNvSpPr txBox="1"/>
          <p:nvPr/>
        </p:nvSpPr>
        <p:spPr>
          <a:xfrm>
            <a:off x="5234628" y="999654"/>
            <a:ext cx="3881671" cy="1138773"/>
          </a:xfrm>
          <a:prstGeom prst="rect">
            <a:avLst/>
          </a:prstGeom>
          <a:solidFill>
            <a:schemeClr val="bg1">
              <a:lumMod val="95000"/>
            </a:schemeClr>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1700" b="1" dirty="0">
                <a:solidFill>
                  <a:srgbClr val="C00000"/>
                </a:solidFill>
              </a:rPr>
              <a:t>Il soggetto sorvegliato opera un </a:t>
            </a:r>
            <a:r>
              <a:rPr lang="it-IT" sz="1700" b="1" dirty="0" err="1">
                <a:solidFill>
                  <a:srgbClr val="C00000"/>
                </a:solidFill>
              </a:rPr>
              <a:t>controbilanciamento</a:t>
            </a:r>
            <a:r>
              <a:rPr lang="it-IT" sz="1700" b="1" dirty="0">
                <a:solidFill>
                  <a:srgbClr val="C00000"/>
                </a:solidFill>
              </a:rPr>
              <a:t> di interessi in un regime di ampia </a:t>
            </a:r>
            <a:r>
              <a:rPr lang="it-IT" sz="1700" b="1" dirty="0" err="1">
                <a:solidFill>
                  <a:srgbClr val="C00000"/>
                </a:solidFill>
              </a:rPr>
              <a:t>discrezionialità</a:t>
            </a:r>
            <a:r>
              <a:rPr lang="it-IT" sz="1700" b="1" dirty="0">
                <a:solidFill>
                  <a:srgbClr val="C00000"/>
                </a:solidFill>
              </a:rPr>
              <a:t>, sulla base di criteri non tassativi di esclusione</a:t>
            </a:r>
          </a:p>
        </p:txBody>
      </p:sp>
      <p:sp>
        <p:nvSpPr>
          <p:cNvPr id="18" name="CasellaDiTesto 17"/>
          <p:cNvSpPr txBox="1"/>
          <p:nvPr/>
        </p:nvSpPr>
        <p:spPr>
          <a:xfrm>
            <a:off x="5364088" y="684836"/>
            <a:ext cx="3744416" cy="338554"/>
          </a:xfrm>
          <a:prstGeom prst="rect">
            <a:avLst/>
          </a:prstGeom>
          <a:solidFill>
            <a:schemeClr val="bg1"/>
          </a:solidFill>
        </p:spPr>
        <p:txBody>
          <a:bodyPr wrap="square" rtlCol="0">
            <a:spAutoFit/>
          </a:bodyPr>
          <a:lstStyle/>
          <a:p>
            <a:pPr algn="ctr"/>
            <a:r>
              <a:rPr lang="it-IT" sz="1600" b="1" dirty="0">
                <a:solidFill>
                  <a:srgbClr val="C00000"/>
                </a:solidFill>
              </a:rPr>
              <a:t>LIBERTA’ DI ACCESSO «POCO EVOLUTE»</a:t>
            </a:r>
          </a:p>
        </p:txBody>
      </p:sp>
      <p:sp>
        <p:nvSpPr>
          <p:cNvPr id="19" name="Freccia a sinistra 18"/>
          <p:cNvSpPr/>
          <p:nvPr/>
        </p:nvSpPr>
        <p:spPr>
          <a:xfrm>
            <a:off x="4644008" y="1417698"/>
            <a:ext cx="553012" cy="48709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CasellaDiTesto 19"/>
          <p:cNvSpPr txBox="1"/>
          <p:nvPr/>
        </p:nvSpPr>
        <p:spPr>
          <a:xfrm>
            <a:off x="1396141" y="1055450"/>
            <a:ext cx="3238090" cy="1138773"/>
          </a:xfrm>
          <a:prstGeom prst="rect">
            <a:avLst/>
          </a:prstGeom>
          <a:solidFill>
            <a:schemeClr val="bg1">
              <a:lumMod val="95000"/>
            </a:schemeClr>
          </a:solidFill>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1700" b="1" dirty="0">
                <a:solidFill>
                  <a:srgbClr val="00B050"/>
                </a:solidFill>
              </a:rPr>
              <a:t>Il soggetto sorvegliato rilascia o non rilascia il dato sulla base di tassativi criteri predisposti dal legislatore o da prassi consolidate</a:t>
            </a:r>
          </a:p>
        </p:txBody>
      </p:sp>
      <p:sp>
        <p:nvSpPr>
          <p:cNvPr id="21" name="CasellaDiTesto 20"/>
          <p:cNvSpPr txBox="1"/>
          <p:nvPr/>
        </p:nvSpPr>
        <p:spPr>
          <a:xfrm>
            <a:off x="1186558" y="768008"/>
            <a:ext cx="3744416" cy="338554"/>
          </a:xfrm>
          <a:prstGeom prst="rect">
            <a:avLst/>
          </a:prstGeom>
          <a:noFill/>
        </p:spPr>
        <p:txBody>
          <a:bodyPr wrap="square" rtlCol="0">
            <a:spAutoFit/>
          </a:bodyPr>
          <a:lstStyle/>
          <a:p>
            <a:pPr algn="ctr"/>
            <a:r>
              <a:rPr lang="it-IT" sz="1600" b="1" dirty="0">
                <a:solidFill>
                  <a:srgbClr val="00B050"/>
                </a:solidFill>
              </a:rPr>
              <a:t>LIBERTA’ DI ACCESSO «EVOLUTE»</a:t>
            </a:r>
          </a:p>
        </p:txBody>
      </p:sp>
      <p:sp>
        <p:nvSpPr>
          <p:cNvPr id="22" name="CasellaDiTesto 21"/>
          <p:cNvSpPr txBox="1"/>
          <p:nvPr/>
        </p:nvSpPr>
        <p:spPr>
          <a:xfrm>
            <a:off x="2611844" y="306343"/>
            <a:ext cx="806684" cy="461665"/>
          </a:xfrm>
          <a:prstGeom prst="rect">
            <a:avLst/>
          </a:prstGeom>
          <a:noFill/>
        </p:spPr>
        <p:txBody>
          <a:bodyPr wrap="square" rtlCol="0">
            <a:spAutoFit/>
          </a:bodyPr>
          <a:lstStyle/>
          <a:p>
            <a:pPr algn="ctr"/>
            <a:r>
              <a:rPr lang="it-IT" sz="2400" b="1" dirty="0">
                <a:solidFill>
                  <a:srgbClr val="00B050"/>
                </a:solidFill>
              </a:rPr>
              <a:t>FOIA</a:t>
            </a:r>
          </a:p>
        </p:txBody>
      </p:sp>
      <p:sp>
        <p:nvSpPr>
          <p:cNvPr id="23" name="CasellaDiTesto 22"/>
          <p:cNvSpPr txBox="1"/>
          <p:nvPr/>
        </p:nvSpPr>
        <p:spPr>
          <a:xfrm>
            <a:off x="6717644" y="303039"/>
            <a:ext cx="806684" cy="461665"/>
          </a:xfrm>
          <a:prstGeom prst="rect">
            <a:avLst/>
          </a:prstGeom>
          <a:noFill/>
        </p:spPr>
        <p:txBody>
          <a:bodyPr wrap="square" rtlCol="0">
            <a:spAutoFit/>
          </a:bodyPr>
          <a:lstStyle/>
          <a:p>
            <a:pPr algn="ctr"/>
            <a:r>
              <a:rPr lang="it-IT" sz="2400" b="1" dirty="0">
                <a:solidFill>
                  <a:srgbClr val="C00000"/>
                </a:solidFill>
              </a:rPr>
              <a:t>foia</a:t>
            </a:r>
          </a:p>
        </p:txBody>
      </p:sp>
    </p:spTree>
    <p:extLst>
      <p:ext uri="{BB962C8B-B14F-4D97-AF65-F5344CB8AC3E}">
        <p14:creationId xmlns:p14="http://schemas.microsoft.com/office/powerpoint/2010/main" val="21291712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eft-Right Arrow 3"/>
          <p:cNvSpPr/>
          <p:nvPr/>
        </p:nvSpPr>
        <p:spPr>
          <a:xfrm rot="5400000">
            <a:off x="1450148" y="3162026"/>
            <a:ext cx="6388185" cy="679868"/>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TextBox 4"/>
          <p:cNvSpPr txBox="1"/>
          <p:nvPr/>
        </p:nvSpPr>
        <p:spPr>
          <a:xfrm>
            <a:off x="4984175" y="333525"/>
            <a:ext cx="3656318" cy="2308324"/>
          </a:xfrm>
          <a:prstGeom prst="rect">
            <a:avLst/>
          </a:prstGeom>
          <a:solidFill>
            <a:schemeClr val="bg1"/>
          </a:solidFill>
        </p:spPr>
        <p:txBody>
          <a:bodyPr wrap="square" rtlCol="0">
            <a:spAutoFit/>
          </a:bodyPr>
          <a:lstStyle/>
          <a:p>
            <a:r>
              <a:rPr lang="it-IT" sz="1600" dirty="0"/>
              <a:t>La </a:t>
            </a:r>
            <a:r>
              <a:rPr lang="it-IT" sz="1600" b="1" dirty="0"/>
              <a:t>trasparenza verso l’alto </a:t>
            </a:r>
            <a:r>
              <a:rPr lang="it-IT" sz="1600" dirty="0"/>
              <a:t>si ha quando il superiore gerarchico (il mandatario, il dirigente, la politica, lo Stato, ecc.) può osservare la condotta ed i risultati dell’inferiore gerarchico (agente, funzionario, amministrazione, cittadini, ecc.)</a:t>
            </a:r>
          </a:p>
          <a:p>
            <a:r>
              <a:rPr lang="it-IT" sz="1600" b="1" dirty="0">
                <a:solidFill>
                  <a:srgbClr val="FF0000"/>
                </a:solidFill>
              </a:rPr>
              <a:t>CODICI DI COMPORTAMENTO</a:t>
            </a:r>
          </a:p>
          <a:p>
            <a:r>
              <a:rPr lang="it-IT" sz="1600" b="1" dirty="0">
                <a:solidFill>
                  <a:srgbClr val="FF0000"/>
                </a:solidFill>
              </a:rPr>
              <a:t>CONTROLLO SOCIALE</a:t>
            </a:r>
          </a:p>
        </p:txBody>
      </p:sp>
      <p:sp>
        <p:nvSpPr>
          <p:cNvPr id="6" name="TextBox 5"/>
          <p:cNvSpPr txBox="1"/>
          <p:nvPr/>
        </p:nvSpPr>
        <p:spPr>
          <a:xfrm>
            <a:off x="930231" y="4783191"/>
            <a:ext cx="3656318" cy="2062103"/>
          </a:xfrm>
          <a:prstGeom prst="rect">
            <a:avLst/>
          </a:prstGeom>
          <a:noFill/>
        </p:spPr>
        <p:txBody>
          <a:bodyPr wrap="square" rtlCol="0">
            <a:spAutoFit/>
          </a:bodyPr>
          <a:lstStyle/>
          <a:p>
            <a:r>
              <a:rPr lang="it-IT" sz="1600" dirty="0"/>
              <a:t>La </a:t>
            </a:r>
            <a:r>
              <a:rPr lang="it-IT" sz="1600" b="1" dirty="0"/>
              <a:t>trasparenza verso il basso </a:t>
            </a:r>
            <a:r>
              <a:rPr lang="it-IT" sz="1600" dirty="0"/>
              <a:t>si ha quando il “governato” può osservare la condotta ed i risultati del suo “governante” (mandatario, dirigente, politico, ecc.)</a:t>
            </a:r>
          </a:p>
          <a:p>
            <a:r>
              <a:rPr lang="it-IT" sz="1600" b="1" dirty="0">
                <a:solidFill>
                  <a:srgbClr val="FF0000"/>
                </a:solidFill>
              </a:rPr>
              <a:t>WHISTLEBLOWING</a:t>
            </a:r>
          </a:p>
          <a:p>
            <a:r>
              <a:rPr lang="it-IT" sz="1600" b="1" dirty="0">
                <a:solidFill>
                  <a:srgbClr val="FF0000"/>
                </a:solidFill>
              </a:rPr>
              <a:t>ACCOUNTABILITY</a:t>
            </a:r>
          </a:p>
          <a:p>
            <a:r>
              <a:rPr lang="it-IT" sz="1600" b="1" dirty="0">
                <a:solidFill>
                  <a:srgbClr val="FF0000"/>
                </a:solidFill>
              </a:rPr>
              <a:t>CONTROLLO SOCIALE</a:t>
            </a:r>
          </a:p>
        </p:txBody>
      </p:sp>
      <p:sp>
        <p:nvSpPr>
          <p:cNvPr id="7" name="Left-Right Arrow 6"/>
          <p:cNvSpPr/>
          <p:nvPr/>
        </p:nvSpPr>
        <p:spPr>
          <a:xfrm>
            <a:off x="532527" y="3251821"/>
            <a:ext cx="8345267" cy="679868"/>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8" name="TextBox 7"/>
          <p:cNvSpPr txBox="1"/>
          <p:nvPr/>
        </p:nvSpPr>
        <p:spPr>
          <a:xfrm>
            <a:off x="4984175" y="3840362"/>
            <a:ext cx="3656318" cy="2308324"/>
          </a:xfrm>
          <a:prstGeom prst="rect">
            <a:avLst/>
          </a:prstGeom>
          <a:noFill/>
        </p:spPr>
        <p:txBody>
          <a:bodyPr wrap="square" rtlCol="0">
            <a:spAutoFit/>
          </a:bodyPr>
          <a:lstStyle/>
          <a:p>
            <a:r>
              <a:rPr lang="it-IT" sz="1600" dirty="0"/>
              <a:t>La </a:t>
            </a:r>
            <a:r>
              <a:rPr lang="it-IT" sz="1600" b="1" dirty="0"/>
              <a:t>trasparenza verso fuori </a:t>
            </a:r>
            <a:r>
              <a:rPr lang="it-IT" sz="1600" dirty="0"/>
              <a:t>si ha quando esiste la possibilità per chi sta dentro un’organizzazione di osservare cosa succede all’esterno di una organizzazione</a:t>
            </a:r>
          </a:p>
          <a:p>
            <a:r>
              <a:rPr lang="it-IT" sz="1600" b="1" dirty="0">
                <a:solidFill>
                  <a:srgbClr val="FF0000"/>
                </a:solidFill>
              </a:rPr>
              <a:t>FEEDBACK</a:t>
            </a:r>
          </a:p>
          <a:p>
            <a:r>
              <a:rPr lang="it-IT" sz="1600" b="1" dirty="0">
                <a:solidFill>
                  <a:srgbClr val="FF0000"/>
                </a:solidFill>
              </a:rPr>
              <a:t>COINVOLGIMENTO DEI CITTADINI</a:t>
            </a:r>
          </a:p>
          <a:p>
            <a:r>
              <a:rPr lang="it-IT" sz="1600" b="1" dirty="0">
                <a:solidFill>
                  <a:srgbClr val="FF0000"/>
                </a:solidFill>
              </a:rPr>
              <a:t>RILEVAZIONE DELLA SODDISFAZIONE</a:t>
            </a:r>
          </a:p>
          <a:p>
            <a:r>
              <a:rPr lang="it-IT" sz="1600" b="1" dirty="0">
                <a:solidFill>
                  <a:srgbClr val="FF0000"/>
                </a:solidFill>
              </a:rPr>
              <a:t>PARTECIPAZIONE</a:t>
            </a:r>
          </a:p>
          <a:p>
            <a:r>
              <a:rPr lang="it-IT" sz="1600" b="1" dirty="0">
                <a:solidFill>
                  <a:srgbClr val="FF0000"/>
                </a:solidFill>
              </a:rPr>
              <a:t>CONTROLLO SOCIALE</a:t>
            </a:r>
          </a:p>
        </p:txBody>
      </p:sp>
      <p:sp>
        <p:nvSpPr>
          <p:cNvPr id="9" name="TextBox 8"/>
          <p:cNvSpPr txBox="1"/>
          <p:nvPr/>
        </p:nvSpPr>
        <p:spPr>
          <a:xfrm>
            <a:off x="545356" y="1569751"/>
            <a:ext cx="3656318" cy="1815882"/>
          </a:xfrm>
          <a:prstGeom prst="rect">
            <a:avLst/>
          </a:prstGeom>
          <a:noFill/>
        </p:spPr>
        <p:txBody>
          <a:bodyPr wrap="square" rtlCol="0">
            <a:spAutoFit/>
          </a:bodyPr>
          <a:lstStyle/>
          <a:p>
            <a:r>
              <a:rPr lang="it-IT" sz="1600" dirty="0"/>
              <a:t>La </a:t>
            </a:r>
            <a:r>
              <a:rPr lang="it-IT" sz="1600" b="1" dirty="0"/>
              <a:t>trasparenza verso dentro </a:t>
            </a:r>
            <a:r>
              <a:rPr lang="it-IT" sz="1600" dirty="0"/>
              <a:t>si ha quando coloro che stanno al di fuori di una organizzazione possono guardare cosa succede all’interno</a:t>
            </a:r>
          </a:p>
          <a:p>
            <a:r>
              <a:rPr lang="it-IT" sz="1600" b="1" dirty="0">
                <a:solidFill>
                  <a:srgbClr val="FF0000"/>
                </a:solidFill>
              </a:rPr>
              <a:t>FREEDOM OF INFORMATION</a:t>
            </a:r>
          </a:p>
          <a:p>
            <a:r>
              <a:rPr lang="it-IT" sz="1600" b="1" dirty="0">
                <a:solidFill>
                  <a:srgbClr val="FF0000"/>
                </a:solidFill>
              </a:rPr>
              <a:t>ACCESSO CIVICO</a:t>
            </a:r>
          </a:p>
          <a:p>
            <a:r>
              <a:rPr lang="it-IT" sz="1600" b="1" dirty="0">
                <a:solidFill>
                  <a:srgbClr val="FF0000"/>
                </a:solidFill>
              </a:rPr>
              <a:t>CONTROLLO SOCIALE</a:t>
            </a:r>
          </a:p>
        </p:txBody>
      </p:sp>
      <p:sp>
        <p:nvSpPr>
          <p:cNvPr id="10" name="TextBox 9"/>
          <p:cNvSpPr txBox="1"/>
          <p:nvPr/>
        </p:nvSpPr>
        <p:spPr>
          <a:xfrm>
            <a:off x="0" y="192418"/>
            <a:ext cx="4490214" cy="1046440"/>
          </a:xfrm>
          <a:prstGeom prst="rect">
            <a:avLst/>
          </a:prstGeom>
          <a:solidFill>
            <a:schemeClr val="bg1"/>
          </a:solidFill>
        </p:spPr>
        <p:txBody>
          <a:bodyPr wrap="square" rtlCol="0">
            <a:spAutoFit/>
          </a:bodyPr>
          <a:lstStyle/>
          <a:p>
            <a:r>
              <a:rPr lang="it-IT" sz="2400" b="1" dirty="0"/>
              <a:t>LE DIREZIONI DELLA TRASPARENZA </a:t>
            </a:r>
          </a:p>
          <a:p>
            <a:r>
              <a:rPr lang="it-IT" sz="1400" i="1" dirty="0"/>
              <a:t>David </a:t>
            </a:r>
            <a:r>
              <a:rPr lang="it-IT" sz="1400" i="1" dirty="0" err="1"/>
              <a:t>Heald</a:t>
            </a:r>
            <a:r>
              <a:rPr lang="it-IT" sz="1400" i="1" dirty="0"/>
              <a:t>, </a:t>
            </a:r>
            <a:r>
              <a:rPr lang="it-IT" sz="1400" i="1" dirty="0" err="1"/>
              <a:t>Transparency</a:t>
            </a:r>
            <a:r>
              <a:rPr lang="it-IT" sz="1400" i="1" dirty="0"/>
              <a:t>, the </a:t>
            </a:r>
            <a:r>
              <a:rPr lang="it-IT" sz="1400" i="1" dirty="0" err="1"/>
              <a:t>key</a:t>
            </a:r>
            <a:r>
              <a:rPr lang="it-IT" sz="1400" i="1" dirty="0"/>
              <a:t> to </a:t>
            </a:r>
            <a:r>
              <a:rPr lang="it-IT" sz="1400" i="1" dirty="0" err="1"/>
              <a:t>better</a:t>
            </a:r>
            <a:r>
              <a:rPr lang="it-IT" sz="1400" i="1" dirty="0"/>
              <a:t> </a:t>
            </a:r>
            <a:r>
              <a:rPr lang="it-IT" sz="1400" i="1" dirty="0" err="1"/>
              <a:t>governance</a:t>
            </a:r>
            <a:r>
              <a:rPr lang="it-IT" sz="1400" i="1" dirty="0"/>
              <a:t>?</a:t>
            </a:r>
          </a:p>
        </p:txBody>
      </p:sp>
      <p:pic>
        <p:nvPicPr>
          <p:cNvPr id="11" name="Picture 10"/>
          <p:cNvPicPr>
            <a:picLocks noChangeAspect="1"/>
          </p:cNvPicPr>
          <p:nvPr/>
        </p:nvPicPr>
        <p:blipFill>
          <a:blip r:embed="rId2"/>
          <a:stretch>
            <a:fillRect/>
          </a:stretch>
        </p:blipFill>
        <p:spPr>
          <a:xfrm>
            <a:off x="8138490" y="5582629"/>
            <a:ext cx="1018339" cy="1288199"/>
          </a:xfrm>
          <a:prstGeom prst="rect">
            <a:avLst/>
          </a:prstGeom>
        </p:spPr>
      </p:pic>
    </p:spTree>
    <p:extLst>
      <p:ext uri="{BB962C8B-B14F-4D97-AF65-F5344CB8AC3E}">
        <p14:creationId xmlns:p14="http://schemas.microsoft.com/office/powerpoint/2010/main" val="15794172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323528" y="260648"/>
            <a:ext cx="8640960" cy="1008112"/>
          </a:xfrm>
          <a:prstGeom prst="rect">
            <a:avLst/>
          </a:prstGeom>
          <a:effectLst>
            <a:glow rad="2286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solidFill>
                  <a:schemeClr val="tx2">
                    <a:lumMod val="60000"/>
                    <a:lumOff val="40000"/>
                  </a:schemeClr>
                </a:solidFill>
              </a:rPr>
              <a:t>CASO</a:t>
            </a:r>
          </a:p>
          <a:p>
            <a:pPr marL="0" indent="0" algn="ctr">
              <a:buNone/>
            </a:pPr>
            <a:r>
              <a:rPr lang="it-IT" sz="2000" b="1" i="1" dirty="0">
                <a:solidFill>
                  <a:schemeClr val="tx2">
                    <a:lumMod val="60000"/>
                    <a:lumOff val="40000"/>
                  </a:schemeClr>
                </a:solidFill>
              </a:rPr>
              <a:t>A cosa si può accedere tramite il nuovo accesso civico generalizzato?</a:t>
            </a:r>
            <a:endParaRPr lang="it-IT" sz="2000" b="1" i="1" dirty="0">
              <a:solidFill>
                <a:schemeClr val="tx2">
                  <a:lumMod val="60000"/>
                  <a:lumOff val="40000"/>
                </a:schemeClr>
              </a:solidFill>
              <a:latin typeface="+mj-lt"/>
            </a:endParaRPr>
          </a:p>
        </p:txBody>
      </p:sp>
      <p:sp>
        <p:nvSpPr>
          <p:cNvPr id="3" name="TextBox 2"/>
          <p:cNvSpPr txBox="1"/>
          <p:nvPr/>
        </p:nvSpPr>
        <p:spPr>
          <a:xfrm>
            <a:off x="611560" y="1844824"/>
            <a:ext cx="8064896" cy="3785652"/>
          </a:xfrm>
          <a:prstGeom prst="rect">
            <a:avLst/>
          </a:prstGeom>
          <a:noFill/>
        </p:spPr>
        <p:txBody>
          <a:bodyPr wrap="square" rtlCol="0">
            <a:spAutoFit/>
          </a:bodyPr>
          <a:lstStyle/>
          <a:p>
            <a:pPr marL="342900" indent="-342900">
              <a:buFont typeface="Arial"/>
              <a:buChar char="•"/>
            </a:pPr>
            <a:r>
              <a:rPr lang="it-IT" sz="2000" b="1" dirty="0"/>
              <a:t>L’accesso civico generalizzato è esercitabile relativamente “</a:t>
            </a:r>
            <a:r>
              <a:rPr lang="it-IT" sz="2000" b="1" dirty="0">
                <a:solidFill>
                  <a:srgbClr val="800000"/>
                </a:solidFill>
              </a:rPr>
              <a:t>ai dati e ai documenti detenuti dalle pubbliche amministrazioni, ulteriori rispetto a quelli oggetto di pubblicazione</a:t>
            </a:r>
            <a:r>
              <a:rPr lang="it-IT" sz="2000" b="1" dirty="0"/>
              <a:t>”, ossia per i quali non sussista uno specifico obbligo di pubblicazione. </a:t>
            </a:r>
          </a:p>
          <a:p>
            <a:pPr marL="342900" indent="-342900">
              <a:buFont typeface="Arial"/>
              <a:buChar char="•"/>
            </a:pPr>
            <a:r>
              <a:rPr lang="it-IT" sz="2000" b="1" dirty="0"/>
              <a:t>Dalla lettura dell’art. 5 bis si evince, inoltre, che oggetto dell’accesso possono essere anche le </a:t>
            </a:r>
            <a:r>
              <a:rPr lang="it-IT" sz="2000" b="1" dirty="0">
                <a:solidFill>
                  <a:srgbClr val="800000"/>
                </a:solidFill>
              </a:rPr>
              <a:t>informazioni detenute dalle p.a</a:t>
            </a:r>
            <a:r>
              <a:rPr lang="it-IT" sz="2000" b="1" dirty="0"/>
              <a:t>. e dagli altri soggetti. </a:t>
            </a:r>
          </a:p>
          <a:p>
            <a:pPr marL="342900" indent="-342900">
              <a:buFont typeface="Arial"/>
              <a:buChar char="•"/>
            </a:pPr>
            <a:r>
              <a:rPr lang="it-IT" sz="2000" b="1" dirty="0"/>
              <a:t>Il primo riferimento non è solo ai “</a:t>
            </a:r>
            <a:r>
              <a:rPr lang="it-IT" sz="2000" b="1" dirty="0">
                <a:solidFill>
                  <a:srgbClr val="800000"/>
                </a:solidFill>
              </a:rPr>
              <a:t>documenti amministrativi</a:t>
            </a:r>
            <a:r>
              <a:rPr lang="it-IT" sz="2000" b="1" dirty="0"/>
              <a:t>”, ma anche ai “</a:t>
            </a:r>
            <a:r>
              <a:rPr lang="it-IT" sz="2000" b="1" dirty="0">
                <a:solidFill>
                  <a:srgbClr val="800000"/>
                </a:solidFill>
              </a:rPr>
              <a:t>dati</a:t>
            </a:r>
            <a:r>
              <a:rPr lang="it-IT" sz="2000" b="1" dirty="0"/>
              <a:t>” che esprimono un concetto informativo </a:t>
            </a:r>
            <a:r>
              <a:rPr lang="it-IT" sz="2000" b="1" dirty="0" err="1"/>
              <a:t>piu</a:t>
            </a:r>
            <a:r>
              <a:rPr lang="it-IT" sz="2000" b="1" dirty="0"/>
              <a:t>̀ ampio, da riferire al </a:t>
            </a:r>
            <a:r>
              <a:rPr lang="it-IT" sz="2000" b="1" dirty="0">
                <a:solidFill>
                  <a:srgbClr val="800000"/>
                </a:solidFill>
              </a:rPr>
              <a:t>dato conoscitivo come tale, indipendentemente dal supporto fisico sui cui è incorporato e a prescindere dai vincoli derivanti dalle sue </a:t>
            </a:r>
            <a:r>
              <a:rPr lang="it-IT" sz="2000" b="1" dirty="0" err="1">
                <a:solidFill>
                  <a:srgbClr val="800000"/>
                </a:solidFill>
              </a:rPr>
              <a:t>modalita</a:t>
            </a:r>
            <a:r>
              <a:rPr lang="it-IT" sz="2000" b="1" dirty="0">
                <a:solidFill>
                  <a:srgbClr val="800000"/>
                </a:solidFill>
              </a:rPr>
              <a:t>̀ di organizzazione e conservazione</a:t>
            </a:r>
            <a:r>
              <a:rPr lang="it-IT" sz="2000" b="1" dirty="0"/>
              <a:t>. </a:t>
            </a:r>
          </a:p>
        </p:txBody>
      </p:sp>
      <p:sp>
        <p:nvSpPr>
          <p:cNvPr id="5" name="TextBox 4"/>
          <p:cNvSpPr txBox="1"/>
          <p:nvPr/>
        </p:nvSpPr>
        <p:spPr>
          <a:xfrm>
            <a:off x="3059832" y="6237312"/>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3047187829"/>
      </p:ext>
    </p:extLst>
  </p:cSld>
  <p:clrMapOvr>
    <a:masterClrMapping/>
  </p:clrMapOvr>
  <p:transition advClick="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79512" y="260648"/>
            <a:ext cx="8856984" cy="1440160"/>
          </a:xfrm>
          <a:prstGeom prst="rect">
            <a:avLst/>
          </a:prstGeom>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solidFill>
                  <a:srgbClr val="800000"/>
                </a:solidFill>
              </a:rPr>
              <a:t>CASO</a:t>
            </a:r>
          </a:p>
          <a:p>
            <a:pPr marL="0" indent="0" algn="ctr">
              <a:buNone/>
            </a:pPr>
            <a:r>
              <a:rPr lang="it-IT" sz="2000" b="1" i="1" dirty="0">
                <a:solidFill>
                  <a:srgbClr val="800000"/>
                </a:solidFill>
              </a:rPr>
              <a:t>Sarebbe opportuno, sotto l’aspetto pratico, trasmettere copia della richiesta di accesso civico e dei successivi provvedimenti adottati dall’ufficio competente al responsabile prevenzione corruzione e trasparenza (RPCT)?</a:t>
            </a:r>
            <a:endParaRPr lang="it-IT" sz="2000" b="1" i="1" dirty="0">
              <a:solidFill>
                <a:srgbClr val="800000"/>
              </a:solidFill>
              <a:latin typeface="+mj-lt"/>
            </a:endParaRPr>
          </a:p>
        </p:txBody>
      </p:sp>
      <p:sp>
        <p:nvSpPr>
          <p:cNvPr id="2" name="TextBox 1"/>
          <p:cNvSpPr txBox="1"/>
          <p:nvPr/>
        </p:nvSpPr>
        <p:spPr>
          <a:xfrm>
            <a:off x="611560" y="6021288"/>
            <a:ext cx="7920880" cy="369332"/>
          </a:xfrm>
          <a:prstGeom prst="rect">
            <a:avLst/>
          </a:prstGeom>
          <a:solidFill>
            <a:srgbClr val="FFFFFF"/>
          </a:solidFill>
        </p:spPr>
        <p:txBody>
          <a:bodyPr wrap="square" rtlCol="0">
            <a:spAutoFit/>
          </a:bodyPr>
          <a:lstStyle/>
          <a:p>
            <a:r>
              <a:rPr lang="it-IT" b="1" i="1" dirty="0"/>
              <a:t>Fonte: </a:t>
            </a:r>
            <a:r>
              <a:rPr lang="it-IT" b="1" i="1" dirty="0">
                <a:hlinkClick r:id="rId2"/>
              </a:rPr>
              <a:t>Il nuovo accesso civico: questioni aperte</a:t>
            </a:r>
            <a:r>
              <a:rPr lang="it-IT" b="1" i="1" dirty="0"/>
              <a:t>, sul blog </a:t>
            </a:r>
            <a:r>
              <a:rPr lang="it-IT" b="1" i="1" dirty="0">
                <a:hlinkClick r:id="rId3"/>
              </a:rPr>
              <a:t>https://spazioetico.com/</a:t>
            </a:r>
            <a:r>
              <a:rPr lang="it-IT" b="1" i="1" dirty="0"/>
              <a:t>  </a:t>
            </a:r>
          </a:p>
        </p:txBody>
      </p:sp>
      <p:sp>
        <p:nvSpPr>
          <p:cNvPr id="3" name="TextBox 2"/>
          <p:cNvSpPr txBox="1"/>
          <p:nvPr/>
        </p:nvSpPr>
        <p:spPr>
          <a:xfrm>
            <a:off x="683568" y="2132856"/>
            <a:ext cx="8064896" cy="3477875"/>
          </a:xfrm>
          <a:prstGeom prst="rect">
            <a:avLst/>
          </a:prstGeom>
          <a:noFill/>
        </p:spPr>
        <p:txBody>
          <a:bodyPr wrap="square" rtlCol="0">
            <a:spAutoFit/>
          </a:bodyPr>
          <a:lstStyle/>
          <a:p>
            <a:r>
              <a:rPr lang="it-IT" sz="2000" b="1" dirty="0">
                <a:solidFill>
                  <a:srgbClr val="800000"/>
                </a:solidFill>
              </a:rPr>
              <a:t>Certamente sì.</a:t>
            </a:r>
            <a:r>
              <a:rPr lang="it-IT" sz="2000" b="1" dirty="0"/>
              <a:t> Per una serie di motivi:</a:t>
            </a:r>
          </a:p>
          <a:p>
            <a:pPr marL="342900" indent="-342900">
              <a:buFont typeface="Arial"/>
              <a:buChar char="•"/>
            </a:pPr>
            <a:r>
              <a:rPr lang="it-IT" sz="2000" b="1" dirty="0"/>
              <a:t>L’ art 5, comma 6 del d.lgs. 33/2013 prevede che il responsabile della prevenzione della corruzione e della trasparenza possa chiedere agli uffici dell’amministrazione informazioni sull’</a:t>
            </a:r>
            <a:r>
              <a:rPr lang="it-IT" sz="2000" b="1" dirty="0">
                <a:solidFill>
                  <a:srgbClr val="800000"/>
                </a:solidFill>
              </a:rPr>
              <a:t>esito delle istanze</a:t>
            </a:r>
            <a:r>
              <a:rPr lang="it-IT" sz="2000" b="1" dirty="0"/>
              <a:t>.</a:t>
            </a:r>
          </a:p>
          <a:p>
            <a:pPr marL="342900" indent="-342900">
              <a:buFont typeface="Arial"/>
              <a:buChar char="•"/>
            </a:pPr>
            <a:r>
              <a:rPr lang="it-IT" sz="2000" b="1" dirty="0"/>
              <a:t>L’art. 5, comma 7 del d.lgs. 33/2013 prevede che </a:t>
            </a:r>
            <a:r>
              <a:rPr lang="it-IT" sz="2000" b="1" dirty="0">
                <a:solidFill>
                  <a:srgbClr val="800000"/>
                </a:solidFill>
              </a:rPr>
              <a:t>al RPCT possano essere rivolte </a:t>
            </a:r>
            <a:r>
              <a:rPr lang="it-IT" sz="2000" b="1" dirty="0"/>
              <a:t>(dai richiedenti o dai controinteressati) </a:t>
            </a:r>
            <a:r>
              <a:rPr lang="it-IT" sz="2000" b="1" dirty="0">
                <a:solidFill>
                  <a:srgbClr val="800000"/>
                </a:solidFill>
              </a:rPr>
              <a:t>le istanze di riesame</a:t>
            </a:r>
            <a:r>
              <a:rPr lang="it-IT" sz="2000" b="1" dirty="0"/>
              <a:t>, in caso di diniego (totale o parziale) o di differimento dell’accesso civico</a:t>
            </a:r>
          </a:p>
          <a:p>
            <a:pPr marL="342900" indent="-342900">
              <a:buFont typeface="Arial"/>
              <a:buChar char="•"/>
            </a:pPr>
            <a:r>
              <a:rPr lang="it-IT" sz="2000" b="1" dirty="0"/>
              <a:t>L’art. 43, comma 4, del d.lgs. 33/2013 prevede che </a:t>
            </a:r>
            <a:r>
              <a:rPr lang="it-IT" sz="2000" b="1" dirty="0">
                <a:solidFill>
                  <a:srgbClr val="800000"/>
                </a:solidFill>
              </a:rPr>
              <a:t>il RPCT</a:t>
            </a:r>
            <a:r>
              <a:rPr lang="it-IT" sz="2000" b="1" dirty="0"/>
              <a:t>, unitamente ai dirigenti responsabili dell’amministrazione, </a:t>
            </a:r>
            <a:r>
              <a:rPr lang="it-IT" sz="2000" b="1" dirty="0">
                <a:solidFill>
                  <a:srgbClr val="800000"/>
                </a:solidFill>
              </a:rPr>
              <a:t>controlli e assicuri la regolare attuazione dell’accesso civico</a:t>
            </a:r>
          </a:p>
        </p:txBody>
      </p:sp>
    </p:spTree>
    <p:extLst>
      <p:ext uri="{BB962C8B-B14F-4D97-AF65-F5344CB8AC3E}">
        <p14:creationId xmlns:p14="http://schemas.microsoft.com/office/powerpoint/2010/main" val="1695999181"/>
      </p:ext>
    </p:extLst>
  </p:cSld>
  <p:clrMapOvr>
    <a:masterClrMapping/>
  </p:clrMapOvr>
  <p:transition advClick="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79512" y="260648"/>
            <a:ext cx="8856984" cy="1440160"/>
          </a:xfrm>
          <a:prstGeom prst="rect">
            <a:avLst/>
          </a:prstGeom>
          <a:effectLst>
            <a:glow rad="2286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solidFill>
                  <a:srgbClr val="800000"/>
                </a:solidFill>
              </a:rPr>
              <a:t>CASO</a:t>
            </a:r>
          </a:p>
          <a:p>
            <a:pPr marL="0" indent="0" algn="ctr">
              <a:buNone/>
            </a:pPr>
            <a:r>
              <a:rPr lang="it-IT" sz="2000" b="1" i="1" dirty="0">
                <a:solidFill>
                  <a:srgbClr val="800000"/>
                </a:solidFill>
              </a:rPr>
              <a:t>Sarebbe opportuno, sotto l’aspetto pratico, trasmettere copia della richiesta di accesso civico e dei successivi provvedimenti adottati dall’ufficio competente al responsabile prevenzione corruzione e trasparenza (RPCT)?</a:t>
            </a:r>
            <a:endParaRPr lang="it-IT" sz="2000" b="1" i="1" dirty="0">
              <a:solidFill>
                <a:srgbClr val="800000"/>
              </a:solidFill>
              <a:latin typeface="+mj-lt"/>
            </a:endParaRPr>
          </a:p>
        </p:txBody>
      </p:sp>
      <p:sp>
        <p:nvSpPr>
          <p:cNvPr id="2" name="TextBox 1"/>
          <p:cNvSpPr txBox="1"/>
          <p:nvPr/>
        </p:nvSpPr>
        <p:spPr>
          <a:xfrm>
            <a:off x="611560" y="6021288"/>
            <a:ext cx="7920880" cy="369332"/>
          </a:xfrm>
          <a:prstGeom prst="rect">
            <a:avLst/>
          </a:prstGeom>
          <a:solidFill>
            <a:srgbClr val="FFFFFF"/>
          </a:solidFill>
        </p:spPr>
        <p:txBody>
          <a:bodyPr wrap="square" rtlCol="0">
            <a:spAutoFit/>
          </a:bodyPr>
          <a:lstStyle/>
          <a:p>
            <a:r>
              <a:rPr lang="it-IT" b="1" i="1" dirty="0"/>
              <a:t>Fonte: </a:t>
            </a:r>
            <a:r>
              <a:rPr lang="it-IT" b="1" i="1" dirty="0">
                <a:hlinkClick r:id="rId2"/>
              </a:rPr>
              <a:t>Il nuovo accesso civico: questioni aperte</a:t>
            </a:r>
            <a:r>
              <a:rPr lang="it-IT" b="1" i="1" dirty="0"/>
              <a:t>, sul blog </a:t>
            </a:r>
            <a:r>
              <a:rPr lang="it-IT" b="1" i="1" dirty="0">
                <a:hlinkClick r:id="rId3"/>
              </a:rPr>
              <a:t>https://spazioetico.com/</a:t>
            </a:r>
            <a:r>
              <a:rPr lang="it-IT" b="1" i="1" dirty="0"/>
              <a:t>  </a:t>
            </a:r>
          </a:p>
        </p:txBody>
      </p:sp>
      <p:sp>
        <p:nvSpPr>
          <p:cNvPr id="3" name="TextBox 2"/>
          <p:cNvSpPr txBox="1"/>
          <p:nvPr/>
        </p:nvSpPr>
        <p:spPr>
          <a:xfrm>
            <a:off x="683568" y="2132856"/>
            <a:ext cx="8064896" cy="3785652"/>
          </a:xfrm>
          <a:prstGeom prst="rect">
            <a:avLst/>
          </a:prstGeom>
          <a:noFill/>
        </p:spPr>
        <p:txBody>
          <a:bodyPr wrap="square" rtlCol="0">
            <a:spAutoFit/>
          </a:bodyPr>
          <a:lstStyle/>
          <a:p>
            <a:pPr marL="342900" indent="-342900">
              <a:buFont typeface="Arial"/>
              <a:buChar char="•"/>
            </a:pPr>
            <a:r>
              <a:rPr lang="it-IT" sz="2000" b="1" dirty="0"/>
              <a:t>Per svolgere tali funzioni, </a:t>
            </a:r>
            <a:r>
              <a:rPr lang="it-IT" sz="2000" b="1" dirty="0">
                <a:solidFill>
                  <a:srgbClr val="800000"/>
                </a:solidFill>
              </a:rPr>
              <a:t>il RPCT deve essere informato circa le richieste di accesso civico presentate all’amministrazione e circa il loro esito</a:t>
            </a:r>
            <a:r>
              <a:rPr lang="it-IT" sz="2000" b="1" dirty="0"/>
              <a:t>. </a:t>
            </a:r>
          </a:p>
          <a:p>
            <a:pPr marL="342900" indent="-342900">
              <a:buFont typeface="Arial"/>
              <a:buChar char="•"/>
            </a:pPr>
            <a:r>
              <a:rPr lang="it-IT" sz="2000" b="1" dirty="0"/>
              <a:t>Il flusso informativo verso il RPCT può essere </a:t>
            </a:r>
            <a:r>
              <a:rPr lang="it-IT" sz="2000" b="1" dirty="0">
                <a:solidFill>
                  <a:srgbClr val="800000"/>
                </a:solidFill>
              </a:rPr>
              <a:t>garantito inviando copia della richiesta di accesso e copia del provvedimento adottato</a:t>
            </a:r>
            <a:r>
              <a:rPr lang="it-IT" sz="2000" b="1" dirty="0"/>
              <a:t>. </a:t>
            </a:r>
          </a:p>
          <a:p>
            <a:pPr marL="342900" indent="-342900">
              <a:buFont typeface="Arial"/>
              <a:buChar char="•"/>
            </a:pPr>
            <a:r>
              <a:rPr lang="it-IT" sz="2000" b="1" dirty="0"/>
              <a:t>Oppure creando una </a:t>
            </a:r>
            <a:r>
              <a:rPr lang="it-IT" sz="2000" b="1" dirty="0">
                <a:solidFill>
                  <a:srgbClr val="800000"/>
                </a:solidFill>
              </a:rPr>
              <a:t>banca dati delle richieste pervenute</a:t>
            </a:r>
            <a:r>
              <a:rPr lang="it-IT" sz="2000" b="1" dirty="0"/>
              <a:t>, accessibile sia ai responsabili degli uffici competenti, sia al RPCT, in cui registrare in ordine cronologico, le richieste di accesso pervenute, l’ufficio che ha gestito il procedimento di accesso, i controinteressati individuati, l’esito, le motivazioni che hanno portato ad autorizzare o a negare/differire l’accesso e l’esito di eventuali ricorsi proposti dai richiedenti o da controinteressati.</a:t>
            </a:r>
          </a:p>
        </p:txBody>
      </p:sp>
    </p:spTree>
    <p:extLst>
      <p:ext uri="{BB962C8B-B14F-4D97-AF65-F5344CB8AC3E}">
        <p14:creationId xmlns:p14="http://schemas.microsoft.com/office/powerpoint/2010/main" val="3583931741"/>
      </p:ext>
    </p:extLst>
  </p:cSld>
  <p:clrMapOvr>
    <a:masterClrMapping/>
  </p:clrMapOvr>
  <p:transition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5AEF165-7C8C-4345-9C83-D180FDA90776}" type="slidenum">
              <a:rPr lang="it-IT" smtClean="0"/>
              <a:pPr/>
              <a:t>35</a:t>
            </a:fld>
            <a:endParaRPr lang="it-IT"/>
          </a:p>
        </p:txBody>
      </p:sp>
      <p:sp>
        <p:nvSpPr>
          <p:cNvPr id="5" name="TextBox 4"/>
          <p:cNvSpPr txBox="1"/>
          <p:nvPr/>
        </p:nvSpPr>
        <p:spPr>
          <a:xfrm>
            <a:off x="107504" y="1052736"/>
            <a:ext cx="6531723" cy="400110"/>
          </a:xfrm>
          <a:prstGeom prst="rect">
            <a:avLst/>
          </a:prstGeom>
          <a:noFill/>
        </p:spPr>
        <p:txBody>
          <a:bodyPr wrap="square" rtlCol="0">
            <a:spAutoFit/>
          </a:bodyPr>
          <a:lstStyle/>
          <a:p>
            <a:r>
              <a:rPr lang="it-IT" sz="2000" b="1" dirty="0"/>
              <a:t>Come organizzarsi per ridurre al minimo i rischi?</a:t>
            </a:r>
          </a:p>
        </p:txBody>
      </p:sp>
      <p:graphicFrame>
        <p:nvGraphicFramePr>
          <p:cNvPr id="2" name="Diagram 1"/>
          <p:cNvGraphicFramePr/>
          <p:nvPr>
            <p:extLst/>
          </p:nvPr>
        </p:nvGraphicFramePr>
        <p:xfrm>
          <a:off x="296896" y="1397000"/>
          <a:ext cx="8847103"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107504" y="1486525"/>
            <a:ext cx="8892480" cy="646331"/>
          </a:xfrm>
          <a:prstGeom prst="rect">
            <a:avLst/>
          </a:prstGeom>
          <a:solidFill>
            <a:srgbClr val="FFFFFF"/>
          </a:solidFill>
        </p:spPr>
        <p:txBody>
          <a:bodyPr wrap="square" rtlCol="0">
            <a:spAutoFit/>
          </a:bodyPr>
          <a:lstStyle/>
          <a:p>
            <a:r>
              <a:rPr lang="it-IT" b="1" dirty="0">
                <a:solidFill>
                  <a:srgbClr val="800000"/>
                </a:solidFill>
              </a:rPr>
              <a:t>AD ESEMPIO:</a:t>
            </a:r>
          </a:p>
          <a:p>
            <a:r>
              <a:rPr lang="it-IT" b="1" dirty="0">
                <a:solidFill>
                  <a:srgbClr val="800000"/>
                </a:solidFill>
              </a:rPr>
              <a:t>Adottando una specifica CARTA DEI SERVIZI (ad uso esterno) che stabilisca, tra le altre cose:</a:t>
            </a:r>
          </a:p>
        </p:txBody>
      </p:sp>
    </p:spTree>
    <p:extLst>
      <p:ext uri="{BB962C8B-B14F-4D97-AF65-F5344CB8AC3E}">
        <p14:creationId xmlns:p14="http://schemas.microsoft.com/office/powerpoint/2010/main" val="35547312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5AEF165-7C8C-4345-9C83-D180FDA90776}" type="slidenum">
              <a:rPr lang="it-IT" smtClean="0"/>
              <a:pPr/>
              <a:t>36</a:t>
            </a:fld>
            <a:endParaRPr lang="it-IT"/>
          </a:p>
        </p:txBody>
      </p:sp>
      <p:graphicFrame>
        <p:nvGraphicFramePr>
          <p:cNvPr id="2" name="Diagram 1"/>
          <p:cNvGraphicFramePr/>
          <p:nvPr>
            <p:extLst/>
          </p:nvPr>
        </p:nvGraphicFramePr>
        <p:xfrm>
          <a:off x="296896" y="1397000"/>
          <a:ext cx="8847103"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07504" y="980728"/>
            <a:ext cx="6531723" cy="400110"/>
          </a:xfrm>
          <a:prstGeom prst="rect">
            <a:avLst/>
          </a:prstGeom>
          <a:noFill/>
        </p:spPr>
        <p:txBody>
          <a:bodyPr wrap="square" rtlCol="0">
            <a:spAutoFit/>
          </a:bodyPr>
          <a:lstStyle/>
          <a:p>
            <a:r>
              <a:rPr lang="it-IT" sz="2000" b="1" dirty="0"/>
              <a:t>Come organizzarsi per ridurre al minimo i rischi?</a:t>
            </a:r>
          </a:p>
        </p:txBody>
      </p:sp>
      <p:sp>
        <p:nvSpPr>
          <p:cNvPr id="7" name="TextBox 6"/>
          <p:cNvSpPr txBox="1"/>
          <p:nvPr/>
        </p:nvSpPr>
        <p:spPr>
          <a:xfrm>
            <a:off x="107504" y="1414517"/>
            <a:ext cx="8892480" cy="646331"/>
          </a:xfrm>
          <a:prstGeom prst="rect">
            <a:avLst/>
          </a:prstGeom>
          <a:solidFill>
            <a:srgbClr val="FFFFFF"/>
          </a:solidFill>
        </p:spPr>
        <p:txBody>
          <a:bodyPr wrap="square" rtlCol="0">
            <a:spAutoFit/>
          </a:bodyPr>
          <a:lstStyle/>
          <a:p>
            <a:r>
              <a:rPr lang="it-IT" b="1" dirty="0">
                <a:solidFill>
                  <a:srgbClr val="800000"/>
                </a:solidFill>
              </a:rPr>
              <a:t>AD ESEMPIO:</a:t>
            </a:r>
          </a:p>
          <a:p>
            <a:r>
              <a:rPr lang="it-IT" b="1" dirty="0">
                <a:solidFill>
                  <a:srgbClr val="800000"/>
                </a:solidFill>
              </a:rPr>
              <a:t>Adottando una specifica CARTA DEI SERVIZI (ad uso esterno) che stabilisca, tra le altre cose:</a:t>
            </a:r>
          </a:p>
        </p:txBody>
      </p:sp>
    </p:spTree>
    <p:extLst>
      <p:ext uri="{BB962C8B-B14F-4D97-AF65-F5344CB8AC3E}">
        <p14:creationId xmlns:p14="http://schemas.microsoft.com/office/powerpoint/2010/main" val="2454131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755576" y="3140968"/>
          <a:ext cx="8388424" cy="3717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539552" y="1268760"/>
            <a:ext cx="8352928" cy="1815882"/>
          </a:xfrm>
          <a:prstGeom prst="rect">
            <a:avLst/>
          </a:prstGeom>
          <a:noFill/>
        </p:spPr>
        <p:txBody>
          <a:bodyPr wrap="square" rtlCol="0">
            <a:spAutoFit/>
          </a:bodyPr>
          <a:lstStyle/>
          <a:p>
            <a:pPr marL="285750" indent="-285750">
              <a:buFont typeface="Arial"/>
              <a:buChar char="•"/>
            </a:pPr>
            <a:r>
              <a:rPr lang="it-IT" sz="2400" b="1" baseline="30000" dirty="0"/>
              <a:t>Considerata la notevole innovatività della disciplina dell’accesso generalizzato, che si aggiunge alle altre tipologie di accesso, sembra opportuno suggerire ai soggetti tenuti all’applicazione del decreto trasparenza, l’adozione, anche nella forma di </a:t>
            </a:r>
            <a:r>
              <a:rPr lang="it-IT" sz="2400" b="1" baseline="30000" dirty="0">
                <a:solidFill>
                  <a:srgbClr val="800000"/>
                </a:solidFill>
              </a:rPr>
              <a:t>un regolamento sull’accesso</a:t>
            </a:r>
            <a:r>
              <a:rPr lang="it-IT" sz="2400" b="1" baseline="30000" dirty="0"/>
              <a:t>, di </a:t>
            </a:r>
            <a:r>
              <a:rPr lang="it-IT" sz="2400" b="1" baseline="30000" dirty="0">
                <a:solidFill>
                  <a:srgbClr val="800000"/>
                </a:solidFill>
              </a:rPr>
              <a:t>una disciplina organica e coordinata delle tre tipologie di accesso</a:t>
            </a:r>
            <a:r>
              <a:rPr lang="it-IT" sz="2400" b="1" baseline="30000" dirty="0"/>
              <a:t>, con il fine di dare attuazione al nuovo principio di trasparenza introdotto dal legislatore e di evitare comportamenti disomogenei tra gli uffici che vi devono dare attuazione.</a:t>
            </a:r>
          </a:p>
          <a:p>
            <a:pPr marL="285750" indent="-285750">
              <a:buFont typeface="Arial"/>
              <a:buChar char="•"/>
            </a:pPr>
            <a:r>
              <a:rPr lang="it-IT" sz="2400" b="1" baseline="30000" dirty="0"/>
              <a:t>In particolare, tale disciplina potrebbe prevedere:</a:t>
            </a:r>
            <a:endParaRPr lang="it-IT" sz="2400" b="1" dirty="0"/>
          </a:p>
        </p:txBody>
      </p:sp>
      <p:sp>
        <p:nvSpPr>
          <p:cNvPr id="6" name="TextBox 5"/>
          <p:cNvSpPr txBox="1"/>
          <p:nvPr/>
        </p:nvSpPr>
        <p:spPr>
          <a:xfrm>
            <a:off x="179512" y="3933056"/>
            <a:ext cx="492443" cy="2554545"/>
          </a:xfrm>
          <a:prstGeom prst="rect">
            <a:avLst/>
          </a:prstGeom>
          <a:noFill/>
        </p:spPr>
        <p:txBody>
          <a:bodyPr vert="vert270"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24849714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idx="1"/>
          </p:nvPr>
        </p:nvSpPr>
        <p:spPr bwMode="auto">
          <a:xfrm>
            <a:off x="755576" y="3068960"/>
            <a:ext cx="7776864" cy="334096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marL="0" indent="0">
              <a:buNone/>
              <a:defRPr/>
            </a:pPr>
            <a:r>
              <a:rPr lang="it-IT" sz="2000" b="1" dirty="0">
                <a:solidFill>
                  <a:srgbClr val="C00000"/>
                </a:solidFill>
              </a:rPr>
              <a:t>Come garantire che l’amministrazione risponda in modo univoco alle diverse richieste di accesso? </a:t>
            </a:r>
          </a:p>
          <a:p>
            <a:pPr>
              <a:defRPr/>
            </a:pPr>
            <a:r>
              <a:rPr lang="it-IT" sz="2000" b="1" dirty="0"/>
              <a:t>Soluzione 1 (Linee Guida ANAC): stabilire che un unico ufficio decide sulle richieste di accesso, dialogando, nella fase istruttoria, con gli uffici che detengono i dati e i documenti richiesti</a:t>
            </a:r>
          </a:p>
          <a:p>
            <a:pPr>
              <a:defRPr/>
            </a:pPr>
            <a:r>
              <a:rPr lang="it-IT" sz="2000" b="1" i="1" dirty="0"/>
              <a:t>Vantaggi</a:t>
            </a:r>
            <a:r>
              <a:rPr lang="it-IT" sz="2000" b="1" dirty="0"/>
              <a:t>: il procedimento di accesso viene gestito da due uffici (ufficio che detiene il dato e ufficio che prende la decisione finale). </a:t>
            </a:r>
            <a:r>
              <a:rPr lang="it-IT" sz="2000" b="1" i="1" dirty="0"/>
              <a:t>Svantaggi</a:t>
            </a:r>
            <a:r>
              <a:rPr lang="it-IT" sz="2000" b="1" dirty="0"/>
              <a:t>: la specializzazione è possibile solo nei Comuni in cui esistono uffici «di staff» e personale sufficiente. </a:t>
            </a:r>
            <a:br>
              <a:rPr lang="en-GB" sz="2000" b="1" dirty="0">
                <a:solidFill>
                  <a:prstClr val="black"/>
                </a:solidFill>
                <a:latin typeface="Arial" pitchFamily="34" charset="0"/>
              </a:rPr>
            </a:br>
            <a:endParaRPr lang="en-GB" sz="2000" b="1" dirty="0">
              <a:solidFill>
                <a:prstClr val="black"/>
              </a:solidFill>
              <a:latin typeface="Arial" pitchFamily="34" charset="0"/>
              <a:cs typeface="Arial" pitchFamily="34" charset="0"/>
            </a:endParaRPr>
          </a:p>
        </p:txBody>
      </p:sp>
      <p:pic>
        <p:nvPicPr>
          <p:cNvPr id="6" name="Immagine 5"/>
          <p:cNvPicPr>
            <a:picLocks noChangeAspect="1"/>
          </p:cNvPicPr>
          <p:nvPr/>
        </p:nvPicPr>
        <p:blipFill>
          <a:blip r:embed="rId2"/>
          <a:stretch>
            <a:fillRect/>
          </a:stretch>
        </p:blipFill>
        <p:spPr>
          <a:xfrm>
            <a:off x="2843808" y="29038"/>
            <a:ext cx="4032448" cy="2781300"/>
          </a:xfrm>
          <a:prstGeom prst="rect">
            <a:avLst/>
          </a:prstGeom>
        </p:spPr>
      </p:pic>
    </p:spTree>
    <p:extLst>
      <p:ext uri="{BB962C8B-B14F-4D97-AF65-F5344CB8AC3E}">
        <p14:creationId xmlns:p14="http://schemas.microsoft.com/office/powerpoint/2010/main" val="11210443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idx="1"/>
          </p:nvPr>
        </p:nvSpPr>
        <p:spPr bwMode="auto">
          <a:xfrm>
            <a:off x="467544" y="2810338"/>
            <a:ext cx="8229600" cy="334096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marL="0" indent="0">
              <a:buNone/>
              <a:defRPr/>
            </a:pPr>
            <a:r>
              <a:rPr lang="it-IT" sz="2000" b="1" dirty="0">
                <a:solidFill>
                  <a:srgbClr val="C00000"/>
                </a:solidFill>
              </a:rPr>
              <a:t>Come garantire che l’amministrazione risponda in modo univoco alle diverse richieste di accesso? </a:t>
            </a:r>
            <a:endParaRPr lang="it-IT" sz="2000" b="1" dirty="0"/>
          </a:p>
          <a:p>
            <a:pPr>
              <a:defRPr/>
            </a:pPr>
            <a:r>
              <a:rPr lang="it-IT" sz="2000" b="1" dirty="0"/>
              <a:t>Soluzione 2: Istituzione di un «registro informatico degli accessi autorizzati», ad uso interno, accessibile a tutti gli uffici che devono decidere sulle richieste di accesso, sul quale registrare il contenuto della richiesta, l’esito, la tipologia di accesso autorizzata (documentale, civico, generalizzato), le motivazioni e l’esito di eventuali ricorsi)</a:t>
            </a:r>
          </a:p>
          <a:p>
            <a:pPr>
              <a:defRPr/>
            </a:pPr>
            <a:r>
              <a:rPr lang="it-IT" sz="2000" b="1" dirty="0"/>
              <a:t>Soluzione 2: </a:t>
            </a:r>
            <a:r>
              <a:rPr lang="it-IT" sz="2000" b="1" i="1" dirty="0"/>
              <a:t>Vantaggi: </a:t>
            </a:r>
            <a:r>
              <a:rPr lang="it-IT" sz="2000" b="1" dirty="0"/>
              <a:t>il carico di lavoro legato alla gestione delle richieste di accesso è distribuito su diversi uffici e la registrazione degli esiti consente al RPCT di essere costantemente informato sull’esito delle richieste. </a:t>
            </a:r>
            <a:r>
              <a:rPr lang="it-IT" sz="2000" b="1" i="1" dirty="0"/>
              <a:t>Svantaggi:</a:t>
            </a:r>
            <a:r>
              <a:rPr lang="it-IT" sz="2000" b="1" dirty="0"/>
              <a:t> per orientare correttamente le decisioni degli uffici, il registro deve contenere un numero elevato di richieste.</a:t>
            </a:r>
            <a:endParaRPr lang="en-GB" sz="2000" b="1" i="1" dirty="0">
              <a:solidFill>
                <a:prstClr val="black"/>
              </a:solidFill>
              <a:latin typeface="Arial" pitchFamily="34" charset="0"/>
              <a:cs typeface="Arial" pitchFamily="34" charset="0"/>
            </a:endParaRPr>
          </a:p>
        </p:txBody>
      </p:sp>
      <p:pic>
        <p:nvPicPr>
          <p:cNvPr id="6" name="Immagine 5"/>
          <p:cNvPicPr>
            <a:picLocks noChangeAspect="1"/>
          </p:cNvPicPr>
          <p:nvPr/>
        </p:nvPicPr>
        <p:blipFill>
          <a:blip r:embed="rId2"/>
          <a:stretch>
            <a:fillRect/>
          </a:stretch>
        </p:blipFill>
        <p:spPr>
          <a:xfrm>
            <a:off x="2843808" y="29038"/>
            <a:ext cx="4032448" cy="2781300"/>
          </a:xfrm>
          <a:prstGeom prst="rect">
            <a:avLst/>
          </a:prstGeom>
        </p:spPr>
      </p:pic>
    </p:spTree>
    <p:extLst>
      <p:ext uri="{BB962C8B-B14F-4D97-AF65-F5344CB8AC3E}">
        <p14:creationId xmlns:p14="http://schemas.microsoft.com/office/powerpoint/2010/main" val="4018372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3600939611"/>
              </p:ext>
            </p:extLst>
          </p:nvPr>
        </p:nvGraphicFramePr>
        <p:xfrm>
          <a:off x="827584" y="1862827"/>
          <a:ext cx="8064896" cy="4878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1043608" y="980728"/>
            <a:ext cx="7632848" cy="954107"/>
          </a:xfrm>
          <a:prstGeom prst="rect">
            <a:avLst/>
          </a:prstGeom>
          <a:noFill/>
        </p:spPr>
        <p:txBody>
          <a:bodyPr wrap="square" rtlCol="0">
            <a:spAutoFit/>
          </a:bodyPr>
          <a:lstStyle/>
          <a:p>
            <a:r>
              <a:rPr lang="it-IT" sz="2800" b="1" dirty="0">
                <a:solidFill>
                  <a:srgbClr val="C00000"/>
                </a:solidFill>
              </a:rPr>
              <a:t>Le novità in tema di trasparenza dell’aggiornamento 2016 del PNA</a:t>
            </a:r>
          </a:p>
        </p:txBody>
      </p:sp>
    </p:spTree>
    <p:extLst>
      <p:ext uri="{BB962C8B-B14F-4D97-AF65-F5344CB8AC3E}">
        <p14:creationId xmlns:p14="http://schemas.microsoft.com/office/powerpoint/2010/main" val="25558968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32040" y="1916832"/>
            <a:ext cx="4211960" cy="4247317"/>
          </a:xfrm>
          <a:prstGeom prst="rect">
            <a:avLst/>
          </a:prstGeom>
          <a:noFill/>
        </p:spPr>
        <p:txBody>
          <a:bodyPr wrap="square" rtlCol="0">
            <a:spAutoFit/>
          </a:bodyPr>
          <a:lstStyle/>
          <a:p>
            <a:pPr marL="342900" indent="-342900">
              <a:buFont typeface="Arial"/>
              <a:buChar char="•"/>
            </a:pPr>
            <a:r>
              <a:rPr lang="it-IT" b="1" dirty="0"/>
              <a:t>A rafforzare il coordinamento dei comportamenti sulle richieste di accesso si invitano le amministrazioni e gli altri soggetti tenuti ad </a:t>
            </a:r>
            <a:r>
              <a:rPr lang="it-IT" b="1" dirty="0">
                <a:solidFill>
                  <a:srgbClr val="800000"/>
                </a:solidFill>
              </a:rPr>
              <a:t>adottare anche adeguate soluzioni organizzative</a:t>
            </a:r>
            <a:r>
              <a:rPr lang="it-IT" b="1" dirty="0"/>
              <a:t>, </a:t>
            </a:r>
          </a:p>
          <a:p>
            <a:pPr marL="342900" indent="-342900">
              <a:buFont typeface="Arial"/>
              <a:buChar char="•"/>
            </a:pPr>
            <a:r>
              <a:rPr lang="it-IT" b="1" dirty="0"/>
              <a:t>quali, ad esempio, la concentrazione della competenza a decidere sulle richieste di accesso in </a:t>
            </a:r>
            <a:r>
              <a:rPr lang="it-IT" b="1" dirty="0">
                <a:solidFill>
                  <a:srgbClr val="800000"/>
                </a:solidFill>
              </a:rPr>
              <a:t>un unico ufficio </a:t>
            </a:r>
            <a:r>
              <a:rPr lang="it-IT" b="1" dirty="0"/>
              <a:t>(dotato  di risorse professionali adeguate, che si specializzano nel tempo, accumulando </a:t>
            </a:r>
            <a:r>
              <a:rPr lang="it-IT" b="1" dirty="0" err="1"/>
              <a:t>know</a:t>
            </a:r>
            <a:r>
              <a:rPr lang="it-IT" b="1" dirty="0"/>
              <a:t> </a:t>
            </a:r>
            <a:r>
              <a:rPr lang="it-IT" b="1" dirty="0" err="1"/>
              <a:t>how</a:t>
            </a:r>
            <a:r>
              <a:rPr lang="it-IT" b="1" dirty="0"/>
              <a:t> ed esperienza), </a:t>
            </a:r>
            <a:r>
              <a:rPr lang="it-IT" b="1" dirty="0">
                <a:solidFill>
                  <a:srgbClr val="800000"/>
                </a:solidFill>
              </a:rPr>
              <a:t>che, ai fini istruttori, dialoga con gli uffici che detengono i dati richiesti</a:t>
            </a:r>
            <a:r>
              <a:rPr lang="it-IT" b="1" dirty="0"/>
              <a:t>.</a:t>
            </a:r>
          </a:p>
        </p:txBody>
      </p:sp>
      <p:sp>
        <p:nvSpPr>
          <p:cNvPr id="6" name="TextBox 5"/>
          <p:cNvSpPr txBox="1"/>
          <p:nvPr/>
        </p:nvSpPr>
        <p:spPr>
          <a:xfrm>
            <a:off x="179512" y="3933056"/>
            <a:ext cx="492443" cy="2554545"/>
          </a:xfrm>
          <a:prstGeom prst="rect">
            <a:avLst/>
          </a:prstGeom>
          <a:noFill/>
        </p:spPr>
        <p:txBody>
          <a:bodyPr vert="vert270" wrap="square" rtlCol="0">
            <a:spAutoFit/>
          </a:bodyPr>
          <a:lstStyle/>
          <a:p>
            <a:pPr algn="ctr"/>
            <a:r>
              <a:rPr lang="it-IT" sz="2000" b="1" dirty="0">
                <a:solidFill>
                  <a:srgbClr val="800000"/>
                </a:solidFill>
              </a:rPr>
              <a:t>LINEE GUIDA ANAC</a:t>
            </a:r>
          </a:p>
        </p:txBody>
      </p:sp>
      <p:sp>
        <p:nvSpPr>
          <p:cNvPr id="2" name="TextBox 1"/>
          <p:cNvSpPr txBox="1"/>
          <p:nvPr/>
        </p:nvSpPr>
        <p:spPr>
          <a:xfrm>
            <a:off x="179512" y="2420888"/>
            <a:ext cx="4608512" cy="1446550"/>
          </a:xfrm>
          <a:prstGeom prst="rect">
            <a:avLst/>
          </a:prstGeom>
          <a:effectLst>
            <a:glow rad="228600">
              <a:schemeClr val="accent6">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t-IT" sz="4400" b="1" dirty="0"/>
              <a:t>TRANSPARENCY BUREAU</a:t>
            </a:r>
          </a:p>
        </p:txBody>
      </p:sp>
    </p:spTree>
    <p:extLst>
      <p:ext uri="{BB962C8B-B14F-4D97-AF65-F5344CB8AC3E}">
        <p14:creationId xmlns:p14="http://schemas.microsoft.com/office/powerpoint/2010/main" val="41863556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47120" y="1340768"/>
            <a:ext cx="5580112" cy="5355312"/>
          </a:xfrm>
          <a:prstGeom prst="rect">
            <a:avLst/>
          </a:prstGeom>
          <a:noFill/>
        </p:spPr>
        <p:txBody>
          <a:bodyPr wrap="square" rtlCol="0">
            <a:spAutoFit/>
          </a:bodyPr>
          <a:lstStyle/>
          <a:p>
            <a:pPr marL="342900" indent="-342900">
              <a:buFont typeface="Arial"/>
              <a:buChar char="•"/>
            </a:pPr>
            <a:r>
              <a:rPr lang="it-IT" b="1" dirty="0"/>
              <a:t>l’Autorità raccomanda la realizzazione di una raccolta organizzata delle richieste di accesso, “cd. </a:t>
            </a:r>
            <a:r>
              <a:rPr lang="it-IT" b="1" dirty="0">
                <a:solidFill>
                  <a:srgbClr val="C00000"/>
                </a:solidFill>
              </a:rPr>
              <a:t>registro degli accessi</a:t>
            </a:r>
            <a:r>
              <a:rPr lang="it-IT" b="1" dirty="0"/>
              <a:t>”, </a:t>
            </a:r>
          </a:p>
          <a:p>
            <a:pPr marL="342900" indent="-342900">
              <a:buFont typeface="Arial"/>
              <a:buChar char="•"/>
            </a:pPr>
            <a:r>
              <a:rPr lang="it-IT" b="1" dirty="0"/>
              <a:t>che le amministrazioni è auspicabile </a:t>
            </a:r>
            <a:r>
              <a:rPr lang="it-IT" b="1" dirty="0">
                <a:solidFill>
                  <a:srgbClr val="C00000"/>
                </a:solidFill>
              </a:rPr>
              <a:t>pubblichino sui propri siti</a:t>
            </a:r>
            <a:r>
              <a:rPr lang="it-IT" b="1" dirty="0"/>
              <a:t>. </a:t>
            </a:r>
          </a:p>
          <a:p>
            <a:pPr marL="342900" indent="-342900">
              <a:buFont typeface="Arial"/>
              <a:buChar char="•"/>
            </a:pPr>
            <a:r>
              <a:rPr lang="it-IT" b="1" dirty="0"/>
              <a:t>Il registro contiene </a:t>
            </a:r>
            <a:r>
              <a:rPr lang="it-IT" b="1" dirty="0">
                <a:solidFill>
                  <a:srgbClr val="C00000"/>
                </a:solidFill>
              </a:rPr>
              <a:t>l’elenco delle richieste </a:t>
            </a:r>
            <a:r>
              <a:rPr lang="it-IT" b="1" dirty="0"/>
              <a:t>con l’oggetto e la data e il relativo esito con la data della decisione ed è pubblicato, </a:t>
            </a:r>
          </a:p>
          <a:p>
            <a:pPr marL="342900" indent="-342900">
              <a:buFont typeface="Arial"/>
              <a:buChar char="•"/>
            </a:pPr>
            <a:r>
              <a:rPr lang="it-IT" b="1" dirty="0">
                <a:solidFill>
                  <a:srgbClr val="C00000"/>
                </a:solidFill>
              </a:rPr>
              <a:t>oscurando i dati personali </a:t>
            </a:r>
            <a:r>
              <a:rPr lang="it-IT" b="1" dirty="0"/>
              <a:t>eventualmente presenti, e </a:t>
            </a:r>
          </a:p>
          <a:p>
            <a:pPr marL="342900" indent="-342900">
              <a:buFont typeface="Arial"/>
              <a:buChar char="•"/>
            </a:pPr>
            <a:r>
              <a:rPr lang="it-IT" b="1" dirty="0">
                <a:solidFill>
                  <a:srgbClr val="C00000"/>
                </a:solidFill>
              </a:rPr>
              <a:t>tenuto aggiornato almeno ogni sei mesi </a:t>
            </a:r>
            <a:r>
              <a:rPr lang="it-IT" b="1" dirty="0"/>
              <a:t>nella sezione Amministrazione trasparente, “altri contenuti – accesso civico” del sito web istituzionale. </a:t>
            </a:r>
          </a:p>
          <a:p>
            <a:pPr marL="342900" indent="-342900">
              <a:buFont typeface="Arial"/>
              <a:buChar char="•"/>
            </a:pPr>
            <a:r>
              <a:rPr lang="it-IT" b="1" dirty="0"/>
              <a:t>Oltre ad essere funzionale per il monitoraggio che l’Autorità intende svolgere sull’accesso generalizzato, la pubblicazione del cd. registro degli accessi può essere utile per le p.a. che in questo modo </a:t>
            </a:r>
            <a:r>
              <a:rPr lang="it-IT" b="1" dirty="0">
                <a:solidFill>
                  <a:srgbClr val="C00000"/>
                </a:solidFill>
              </a:rPr>
              <a:t>rendono noto su quali documenti</a:t>
            </a:r>
            <a:r>
              <a:rPr lang="it-IT" b="1" dirty="0"/>
              <a:t>, dati o informazioni è stato consentito l’accesso in una logica di semplificazione delle attività. </a:t>
            </a:r>
          </a:p>
        </p:txBody>
      </p:sp>
      <p:sp>
        <p:nvSpPr>
          <p:cNvPr id="6" name="TextBox 5"/>
          <p:cNvSpPr txBox="1"/>
          <p:nvPr/>
        </p:nvSpPr>
        <p:spPr>
          <a:xfrm>
            <a:off x="179512" y="3933056"/>
            <a:ext cx="492443" cy="2554545"/>
          </a:xfrm>
          <a:prstGeom prst="rect">
            <a:avLst/>
          </a:prstGeom>
          <a:noFill/>
        </p:spPr>
        <p:txBody>
          <a:bodyPr vert="vert270" wrap="square" rtlCol="0">
            <a:spAutoFit/>
          </a:bodyPr>
          <a:lstStyle/>
          <a:p>
            <a:pPr algn="ctr"/>
            <a:r>
              <a:rPr lang="it-IT" sz="2000" b="1" dirty="0">
                <a:solidFill>
                  <a:srgbClr val="800000"/>
                </a:solidFill>
              </a:rPr>
              <a:t>LINEE GUIDA ANAC</a:t>
            </a:r>
          </a:p>
        </p:txBody>
      </p:sp>
      <p:sp>
        <p:nvSpPr>
          <p:cNvPr id="2" name="TextBox 1"/>
          <p:cNvSpPr txBox="1"/>
          <p:nvPr/>
        </p:nvSpPr>
        <p:spPr>
          <a:xfrm>
            <a:off x="179512" y="2420888"/>
            <a:ext cx="2952328" cy="954107"/>
          </a:xfrm>
          <a:prstGeom prst="rect">
            <a:avLst/>
          </a:prstGeom>
          <a:effectLst>
            <a:glow rad="228600">
              <a:schemeClr val="accent6">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t-IT" sz="2800" b="1" dirty="0"/>
              <a:t>REGISTRO DEGLI ACCESSI</a:t>
            </a:r>
          </a:p>
        </p:txBody>
      </p:sp>
    </p:spTree>
    <p:extLst>
      <p:ext uri="{BB962C8B-B14F-4D97-AF65-F5344CB8AC3E}">
        <p14:creationId xmlns:p14="http://schemas.microsoft.com/office/powerpoint/2010/main" val="10603435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idx="1"/>
          </p:nvPr>
        </p:nvSpPr>
        <p:spPr bwMode="auto">
          <a:xfrm>
            <a:off x="539552" y="3068960"/>
            <a:ext cx="8229600" cy="331236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7500"/>
          </a:bodyPr>
          <a:lstStyle/>
          <a:p>
            <a:pPr marL="0" indent="0">
              <a:buNone/>
              <a:defRPr/>
            </a:pPr>
            <a:r>
              <a:rPr lang="it-IT" sz="1800" b="1" dirty="0">
                <a:solidFill>
                  <a:srgbClr val="C00000"/>
                </a:solidFill>
              </a:rPr>
              <a:t>Cosa fare se un cittadino presenta una istanza di accesso, senza specificare se intende fare un accesso documentale (L.241), civico (d.lgs. 33, art. 5, co.1) o generalizzato (d.lgs. 33, art. 5, co. 2)?</a:t>
            </a:r>
          </a:p>
          <a:p>
            <a:pPr>
              <a:defRPr/>
            </a:pPr>
            <a:r>
              <a:rPr lang="it-IT" sz="1800" b="1" dirty="0"/>
              <a:t>Secondo le Linee Guida ANAC, l’accesso generalizzato è la modalità </a:t>
            </a:r>
            <a:r>
              <a:rPr lang="it-IT" sz="1800" b="1" i="1" dirty="0"/>
              <a:t>di default</a:t>
            </a:r>
            <a:r>
              <a:rPr lang="it-IT" sz="1800" b="1" dirty="0"/>
              <a:t> di accesso ai documenti non soggetti ad obbligo di pubblicazione, mentre l’accesso L. 241/1990 entra in gioco solo in casi marginali. </a:t>
            </a:r>
          </a:p>
          <a:p>
            <a:pPr>
              <a:defRPr/>
            </a:pPr>
            <a:r>
              <a:rPr lang="it-IT" sz="1800" b="1" dirty="0"/>
              <a:t>Quindi il cittadino non deve motivare o qualificare la richiesta</a:t>
            </a:r>
          </a:p>
          <a:p>
            <a:pPr>
              <a:defRPr/>
            </a:pPr>
            <a:r>
              <a:rPr lang="it-IT" sz="1800" b="1" dirty="0"/>
              <a:t>E’ l’ufficio che deve valutare se la richiesta è ammissibile ai sensi del d.lgs. 33/2013. Se non lo è, può concludere il procedimento negando l’accesso e invitando il cittadino a presentare una richiesta di accesso ai sensi della L. 241/1990 </a:t>
            </a:r>
            <a:endParaRPr lang="en-GB" sz="1800" b="1" dirty="0"/>
          </a:p>
        </p:txBody>
      </p:sp>
      <p:pic>
        <p:nvPicPr>
          <p:cNvPr id="6" name="Immagine 5"/>
          <p:cNvPicPr>
            <a:picLocks noChangeAspect="1"/>
          </p:cNvPicPr>
          <p:nvPr/>
        </p:nvPicPr>
        <p:blipFill>
          <a:blip r:embed="rId2"/>
          <a:stretch>
            <a:fillRect/>
          </a:stretch>
        </p:blipFill>
        <p:spPr>
          <a:xfrm>
            <a:off x="2843808" y="29038"/>
            <a:ext cx="4032448" cy="2781300"/>
          </a:xfrm>
          <a:prstGeom prst="rect">
            <a:avLst/>
          </a:prstGeom>
        </p:spPr>
      </p:pic>
    </p:spTree>
    <p:extLst>
      <p:ext uri="{BB962C8B-B14F-4D97-AF65-F5344CB8AC3E}">
        <p14:creationId xmlns:p14="http://schemas.microsoft.com/office/powerpoint/2010/main" val="39065581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idx="1"/>
          </p:nvPr>
        </p:nvSpPr>
        <p:spPr bwMode="auto">
          <a:xfrm>
            <a:off x="467544" y="1340768"/>
            <a:ext cx="8229600" cy="536145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7500"/>
          </a:bodyPr>
          <a:lstStyle/>
          <a:p>
            <a:pPr marL="0" indent="0">
              <a:buNone/>
              <a:defRPr/>
            </a:pPr>
            <a:r>
              <a:rPr lang="it-IT" sz="1600" b="1" dirty="0">
                <a:solidFill>
                  <a:srgbClr val="C00000"/>
                </a:solidFill>
              </a:rPr>
              <a:t>Come ottenere dal cittadino tutte le informazioni utili per gestire il procedimento di accesso?</a:t>
            </a:r>
          </a:p>
          <a:p>
            <a:pPr marL="0" indent="0">
              <a:buNone/>
              <a:defRPr/>
            </a:pPr>
            <a:r>
              <a:rPr lang="it-IT" sz="1600" b="1" dirty="0">
                <a:solidFill>
                  <a:srgbClr val="C00000"/>
                </a:solidFill>
              </a:rPr>
              <a:t>Si potrebbe immaginare un modulo da compilare. Ecco i contenuti minimi:</a:t>
            </a:r>
          </a:p>
          <a:p>
            <a:pPr marL="0" indent="0">
              <a:buNone/>
              <a:defRPr/>
            </a:pPr>
            <a:r>
              <a:rPr lang="it-IT" sz="1600" b="1" dirty="0">
                <a:solidFill>
                  <a:srgbClr val="FF0000"/>
                </a:solidFill>
              </a:rPr>
              <a:t>Sezione 1:</a:t>
            </a:r>
            <a:r>
              <a:rPr lang="it-IT" sz="1600" b="1" dirty="0"/>
              <a:t> </a:t>
            </a:r>
            <a:r>
              <a:rPr lang="it-IT" sz="1600" b="1" i="1" dirty="0"/>
              <a:t>il sottoscritto …. (dati anagrafici)»</a:t>
            </a:r>
          </a:p>
          <a:p>
            <a:pPr marL="0" indent="0">
              <a:buNone/>
              <a:defRPr/>
            </a:pPr>
            <a:r>
              <a:rPr lang="it-IT" sz="1600" b="1" dirty="0">
                <a:solidFill>
                  <a:srgbClr val="FF0000"/>
                </a:solidFill>
              </a:rPr>
              <a:t>Sezione 2</a:t>
            </a:r>
            <a:r>
              <a:rPr lang="it-IT" sz="1600" b="1" dirty="0"/>
              <a:t>: </a:t>
            </a:r>
            <a:r>
              <a:rPr lang="it-IT" sz="1600" b="1" i="1" dirty="0"/>
              <a:t>chiede di avere accesso a:</a:t>
            </a:r>
          </a:p>
          <a:p>
            <a:pPr>
              <a:buFont typeface="Wingdings" panose="05000000000000000000" pitchFamily="2" charset="2"/>
              <a:buChar char="q"/>
              <a:defRPr/>
            </a:pPr>
            <a:r>
              <a:rPr lang="it-IT" sz="1600" b="1" dirty="0"/>
              <a:t>I seguenti documenti detenuti dall’ufficio … del Comune di X</a:t>
            </a:r>
            <a:r>
              <a:rPr lang="en-GB" sz="1600" b="1" dirty="0"/>
              <a:t> *</a:t>
            </a:r>
          </a:p>
          <a:p>
            <a:pPr marL="0" indent="0">
              <a:buNone/>
              <a:defRPr/>
            </a:pPr>
            <a:r>
              <a:rPr lang="en-GB" sz="1600" b="1" dirty="0"/>
              <a:t>* (se </a:t>
            </a:r>
            <a:r>
              <a:rPr lang="en-GB" sz="1600" b="1" dirty="0" err="1"/>
              <a:t>si</a:t>
            </a:r>
            <a:r>
              <a:rPr lang="en-GB" sz="1600" b="1" dirty="0"/>
              <a:t> è </a:t>
            </a:r>
            <a:r>
              <a:rPr lang="it-IT" sz="1600" b="1" dirty="0"/>
              <a:t>selezionata</a:t>
            </a:r>
            <a:r>
              <a:rPr lang="en-GB" sz="1600" b="1" dirty="0"/>
              <a:t> </a:t>
            </a:r>
            <a:r>
              <a:rPr lang="it-IT" sz="1600" b="1" dirty="0"/>
              <a:t>questa</a:t>
            </a:r>
            <a:r>
              <a:rPr lang="en-GB" sz="1600" b="1" dirty="0"/>
              <a:t> </a:t>
            </a:r>
            <a:r>
              <a:rPr lang="it-IT" sz="1600" b="1" dirty="0"/>
              <a:t>opzione</a:t>
            </a:r>
            <a:r>
              <a:rPr lang="en-GB" sz="1600" b="1" dirty="0"/>
              <a:t>, </a:t>
            </a:r>
            <a:r>
              <a:rPr lang="en-GB" sz="1600" b="1" dirty="0" err="1"/>
              <a:t>andare</a:t>
            </a:r>
            <a:r>
              <a:rPr lang="en-GB" sz="1600" b="1" dirty="0"/>
              <a:t> </a:t>
            </a:r>
            <a:r>
              <a:rPr lang="en-GB" sz="1600" b="1" dirty="0" err="1"/>
              <a:t>alla</a:t>
            </a:r>
            <a:r>
              <a:rPr lang="en-GB" sz="1600" b="1" dirty="0"/>
              <a:t> </a:t>
            </a:r>
            <a:r>
              <a:rPr lang="en-GB" sz="1600" b="1" dirty="0" err="1"/>
              <a:t>sezione</a:t>
            </a:r>
            <a:r>
              <a:rPr lang="en-GB" sz="1600" b="1" dirty="0"/>
              <a:t> 3)</a:t>
            </a:r>
          </a:p>
          <a:p>
            <a:pPr>
              <a:buFont typeface="Wingdings" panose="05000000000000000000" pitchFamily="2" charset="2"/>
              <a:buChar char="q"/>
              <a:defRPr/>
            </a:pPr>
            <a:r>
              <a:rPr lang="it-IT" sz="1600" b="1" dirty="0"/>
              <a:t>I seguenti dati detenuti dall’ufficio …. del Comune di X**</a:t>
            </a:r>
          </a:p>
          <a:p>
            <a:pPr marL="0" indent="0">
              <a:buNone/>
              <a:defRPr/>
            </a:pPr>
            <a:r>
              <a:rPr lang="it-IT" sz="1600" b="1" dirty="0"/>
              <a:t>**(se si è selezionata questa opzione, andare alla sezione 4)</a:t>
            </a:r>
          </a:p>
          <a:p>
            <a:pPr marL="0" indent="0">
              <a:buNone/>
              <a:defRPr/>
            </a:pPr>
            <a:r>
              <a:rPr lang="en-GB" sz="1600" b="1" dirty="0" err="1">
                <a:solidFill>
                  <a:srgbClr val="FF0000"/>
                </a:solidFill>
              </a:rPr>
              <a:t>Sezione</a:t>
            </a:r>
            <a:r>
              <a:rPr lang="en-GB" sz="1600" b="1" dirty="0">
                <a:solidFill>
                  <a:srgbClr val="FF0000"/>
                </a:solidFill>
              </a:rPr>
              <a:t> 3: </a:t>
            </a:r>
            <a:r>
              <a:rPr lang="en-GB" sz="1600" b="1" i="1" dirty="0"/>
              <a:t>La </a:t>
            </a:r>
            <a:r>
              <a:rPr lang="en-GB" sz="1600" b="1" i="1" dirty="0" err="1"/>
              <a:t>presente</a:t>
            </a:r>
            <a:r>
              <a:rPr lang="en-GB" sz="1600" b="1" i="1" dirty="0"/>
              <a:t> </a:t>
            </a:r>
            <a:r>
              <a:rPr lang="en-GB" sz="1600" b="1" i="1" dirty="0" err="1"/>
              <a:t>richiesta</a:t>
            </a:r>
            <a:r>
              <a:rPr lang="en-GB" sz="1600" b="1" i="1" dirty="0"/>
              <a:t> è </a:t>
            </a:r>
            <a:r>
              <a:rPr lang="en-GB" sz="1600" b="1" i="1" dirty="0" err="1"/>
              <a:t>configurabile</a:t>
            </a:r>
            <a:r>
              <a:rPr lang="en-GB" sz="1600" b="1" i="1" dirty="0"/>
              <a:t> come:</a:t>
            </a:r>
          </a:p>
          <a:p>
            <a:pPr>
              <a:buFont typeface="Wingdings" panose="05000000000000000000" pitchFamily="2" charset="2"/>
              <a:buChar char="q"/>
              <a:defRPr/>
            </a:pPr>
            <a:r>
              <a:rPr lang="en-GB" sz="1600" b="1" dirty="0"/>
              <a:t>Accesso generalizzato (</a:t>
            </a:r>
            <a:r>
              <a:rPr lang="en-GB" sz="1600" b="1" dirty="0" err="1"/>
              <a:t>d.lgs.</a:t>
            </a:r>
            <a:r>
              <a:rPr lang="en-GB" sz="1600" b="1" dirty="0"/>
              <a:t> 33/2013), </a:t>
            </a:r>
            <a:r>
              <a:rPr lang="en-GB" sz="1600" b="1" dirty="0" err="1"/>
              <a:t>finalizzato</a:t>
            </a:r>
            <a:r>
              <a:rPr lang="en-GB" sz="1600" b="1" dirty="0"/>
              <a:t> ad </a:t>
            </a:r>
            <a:r>
              <a:rPr lang="en-GB" sz="1600" b="1" dirty="0" err="1"/>
              <a:t>esercitare</a:t>
            </a:r>
            <a:r>
              <a:rPr lang="en-GB" sz="1600" b="1" dirty="0"/>
              <a:t> </a:t>
            </a:r>
            <a:r>
              <a:rPr lang="en-GB" sz="1600" b="1" dirty="0" err="1"/>
              <a:t>il</a:t>
            </a:r>
            <a:r>
              <a:rPr lang="en-GB" sz="1600" b="1" dirty="0"/>
              <a:t> </a:t>
            </a:r>
            <a:r>
              <a:rPr lang="en-GB" sz="1600" b="1" dirty="0" err="1"/>
              <a:t>diritto</a:t>
            </a:r>
            <a:r>
              <a:rPr lang="en-GB" sz="1600" b="1" dirty="0"/>
              <a:t> di </a:t>
            </a:r>
            <a:r>
              <a:rPr lang="en-GB" sz="1600" b="1" dirty="0" err="1"/>
              <a:t>informazione</a:t>
            </a:r>
            <a:r>
              <a:rPr lang="en-GB" sz="1600" b="1" dirty="0"/>
              <a:t> e ad </a:t>
            </a:r>
            <a:r>
              <a:rPr lang="en-GB" sz="1600" b="1" dirty="0" err="1"/>
              <a:t>esercitare</a:t>
            </a:r>
            <a:r>
              <a:rPr lang="en-GB" sz="1600" b="1" dirty="0"/>
              <a:t> un </a:t>
            </a:r>
            <a:r>
              <a:rPr lang="en-GB" sz="1600" b="1" dirty="0" err="1"/>
              <a:t>controllo</a:t>
            </a:r>
            <a:r>
              <a:rPr lang="en-GB" sz="1600" b="1" dirty="0"/>
              <a:t> generalizzato </a:t>
            </a:r>
            <a:r>
              <a:rPr lang="en-GB" sz="1600" b="1" dirty="0" err="1"/>
              <a:t>sull’attività</a:t>
            </a:r>
            <a:r>
              <a:rPr lang="en-GB" sz="1600" b="1" dirty="0"/>
              <a:t> </a:t>
            </a:r>
            <a:r>
              <a:rPr lang="en-GB" sz="1600" b="1" dirty="0" err="1"/>
              <a:t>dell’amministrazione</a:t>
            </a:r>
            <a:r>
              <a:rPr lang="en-GB" sz="1600" b="1" dirty="0"/>
              <a:t>***</a:t>
            </a:r>
          </a:p>
          <a:p>
            <a:pPr>
              <a:buFont typeface="Wingdings" panose="05000000000000000000" pitchFamily="2" charset="2"/>
              <a:buChar char="q"/>
              <a:defRPr/>
            </a:pPr>
            <a:r>
              <a:rPr lang="en-GB" sz="1600" b="1" dirty="0"/>
              <a:t>Accesso </a:t>
            </a:r>
            <a:r>
              <a:rPr lang="en-GB" sz="1600" b="1" dirty="0" err="1"/>
              <a:t>documentale</a:t>
            </a:r>
            <a:r>
              <a:rPr lang="en-GB" sz="1600" b="1" dirty="0"/>
              <a:t> (L. 241/1990), </a:t>
            </a:r>
            <a:r>
              <a:rPr lang="en-GB" sz="1600" b="1" dirty="0" err="1"/>
              <a:t>finalizzato</a:t>
            </a:r>
            <a:r>
              <a:rPr lang="en-GB" sz="1600" b="1" dirty="0"/>
              <a:t> </a:t>
            </a:r>
            <a:r>
              <a:rPr lang="en-GB" sz="1600" b="1" dirty="0" err="1"/>
              <a:t>alla</a:t>
            </a:r>
            <a:r>
              <a:rPr lang="en-GB" sz="1600" b="1" dirty="0"/>
              <a:t> </a:t>
            </a:r>
            <a:r>
              <a:rPr lang="it-IT" sz="1600" b="1" dirty="0"/>
              <a:t>tutela di una situazione giuridicamente rilevante***</a:t>
            </a:r>
          </a:p>
          <a:p>
            <a:pPr marL="0" indent="0">
              <a:buNone/>
              <a:defRPr/>
            </a:pPr>
            <a:r>
              <a:rPr lang="it-IT" sz="1600" b="1" dirty="0"/>
              <a:t>***(Compilare la Sezione 4)</a:t>
            </a:r>
          </a:p>
          <a:p>
            <a:pPr marL="0" indent="0">
              <a:buNone/>
              <a:defRPr/>
            </a:pPr>
            <a:r>
              <a:rPr lang="it-IT" sz="1600" b="1" dirty="0">
                <a:solidFill>
                  <a:srgbClr val="FF0000"/>
                </a:solidFill>
              </a:rPr>
              <a:t>Sezione 4: </a:t>
            </a:r>
            <a:r>
              <a:rPr lang="it-IT" sz="1600" b="1" i="1" dirty="0"/>
              <a:t>Descrivere sinteticamente le motivazioni e le finalità dell’accesso****</a:t>
            </a:r>
          </a:p>
          <a:p>
            <a:pPr marL="0" indent="0">
              <a:buNone/>
              <a:defRPr/>
            </a:pPr>
            <a:r>
              <a:rPr lang="it-IT" sz="1600" b="1" i="1" dirty="0"/>
              <a:t>**** </a:t>
            </a:r>
            <a:r>
              <a:rPr lang="it-IT" sz="1600" b="1" dirty="0"/>
              <a:t>(non è obbligatorio compilare questa sezione, se l’istanza è finalizzata ad un accesso generalizzato: tuttavia, le informazioni fornite potrebbero aiutare gli uffici nella gestione della pratica)</a:t>
            </a:r>
          </a:p>
        </p:txBody>
      </p:sp>
      <p:pic>
        <p:nvPicPr>
          <p:cNvPr id="6" name="Immagine 5"/>
          <p:cNvPicPr>
            <a:picLocks noChangeAspect="1"/>
          </p:cNvPicPr>
          <p:nvPr/>
        </p:nvPicPr>
        <p:blipFill>
          <a:blip r:embed="rId2"/>
          <a:stretch>
            <a:fillRect/>
          </a:stretch>
        </p:blipFill>
        <p:spPr>
          <a:xfrm>
            <a:off x="3707904" y="0"/>
            <a:ext cx="2016224" cy="1390650"/>
          </a:xfrm>
          <a:prstGeom prst="rect">
            <a:avLst/>
          </a:prstGeom>
        </p:spPr>
      </p:pic>
    </p:spTree>
    <p:extLst>
      <p:ext uri="{BB962C8B-B14F-4D97-AF65-F5344CB8AC3E}">
        <p14:creationId xmlns:p14="http://schemas.microsoft.com/office/powerpoint/2010/main" val="27346705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79512" y="260648"/>
            <a:ext cx="8856984" cy="1440160"/>
          </a:xfrm>
          <a:prstGeom prst="rect">
            <a:avLst/>
          </a:prstGeom>
          <a:effectLst>
            <a:glow rad="139700">
              <a:schemeClr val="accent5">
                <a:satMod val="175000"/>
                <a:alpha val="40000"/>
              </a:schemeClr>
            </a:glow>
          </a:effectLst>
        </p:spPr>
        <p:style>
          <a:lnRef idx="2">
            <a:schemeClr val="accent5"/>
          </a:lnRef>
          <a:fillRef idx="1">
            <a:schemeClr val="lt1"/>
          </a:fillRef>
          <a:effectRef idx="0">
            <a:schemeClr val="accent5"/>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solidFill>
                  <a:srgbClr val="800000"/>
                </a:solidFill>
              </a:rPr>
              <a:t>CASO</a:t>
            </a:r>
          </a:p>
          <a:p>
            <a:pPr marL="0" indent="0" algn="ctr">
              <a:buNone/>
            </a:pPr>
            <a:r>
              <a:rPr lang="it-IT" sz="2000" b="1" i="1" dirty="0">
                <a:solidFill>
                  <a:srgbClr val="800000"/>
                </a:solidFill>
              </a:rPr>
              <a:t>E’ possibile ricevere istanze di accesso civico indicanti generici dati o informazioni o, ancora, documenti in possesso della pubblica amministrazione, o che si presume siano nella disponibilità dell’amministrazione?</a:t>
            </a:r>
            <a:endParaRPr lang="it-IT" sz="2000" b="1" i="1" dirty="0">
              <a:solidFill>
                <a:srgbClr val="800000"/>
              </a:solidFill>
              <a:latin typeface="+mj-lt"/>
            </a:endParaRPr>
          </a:p>
        </p:txBody>
      </p:sp>
      <p:sp>
        <p:nvSpPr>
          <p:cNvPr id="3" name="TextBox 2"/>
          <p:cNvSpPr txBox="1"/>
          <p:nvPr/>
        </p:nvSpPr>
        <p:spPr>
          <a:xfrm>
            <a:off x="683568" y="2924944"/>
            <a:ext cx="8064896" cy="2246769"/>
          </a:xfrm>
          <a:prstGeom prst="rect">
            <a:avLst/>
          </a:prstGeom>
          <a:noFill/>
        </p:spPr>
        <p:txBody>
          <a:bodyPr wrap="square" rtlCol="0">
            <a:spAutoFit/>
          </a:bodyPr>
          <a:lstStyle/>
          <a:p>
            <a:pPr marL="342900" indent="-342900">
              <a:buFont typeface="Arial"/>
              <a:buChar char="•"/>
            </a:pPr>
            <a:r>
              <a:rPr lang="it-IT" sz="2000" b="1" dirty="0"/>
              <a:t>Si evidenzia  che il testo del decreto dispone che “</a:t>
            </a:r>
            <a:r>
              <a:rPr lang="it-IT" sz="2000" b="1" dirty="0">
                <a:solidFill>
                  <a:srgbClr val="800000"/>
                </a:solidFill>
              </a:rPr>
              <a:t>l’istanza di accesso civico identifica i dati, le informazioni o i documenti richiesti</a:t>
            </a:r>
            <a:r>
              <a:rPr lang="it-IT" sz="2000" b="1" dirty="0"/>
              <a:t>”.</a:t>
            </a:r>
          </a:p>
          <a:p>
            <a:pPr marL="342900" indent="-342900">
              <a:buFont typeface="Arial"/>
              <a:buChar char="•"/>
            </a:pPr>
            <a:r>
              <a:rPr lang="it-IT" sz="2000" b="1" dirty="0"/>
              <a:t>Pertanto </a:t>
            </a:r>
            <a:r>
              <a:rPr lang="it-IT" sz="2000" b="1" dirty="0">
                <a:solidFill>
                  <a:srgbClr val="800000"/>
                </a:solidFill>
              </a:rPr>
              <a:t>non è ammissibile una richiesta meramente esplorativa, volta semplicemente a “scoprire” di quali informazioni l’amministrazione dispone</a:t>
            </a:r>
            <a:r>
              <a:rPr lang="it-IT" sz="2000" b="1" dirty="0"/>
              <a:t>. </a:t>
            </a:r>
          </a:p>
          <a:p>
            <a:pPr marL="342900" indent="-342900">
              <a:buFont typeface="Arial"/>
              <a:buChar char="•"/>
            </a:pPr>
            <a:r>
              <a:rPr lang="it-IT" sz="2000" b="1" dirty="0"/>
              <a:t>Le richieste, inoltre, </a:t>
            </a:r>
            <a:r>
              <a:rPr lang="it-IT" sz="2000" b="1" dirty="0">
                <a:solidFill>
                  <a:srgbClr val="800000"/>
                </a:solidFill>
              </a:rPr>
              <a:t>non devono essere generiche</a:t>
            </a:r>
            <a:r>
              <a:rPr lang="it-IT" sz="2000" b="1" dirty="0"/>
              <a:t>, ma consentire l’individuazione del dato, del documento o dell’informazione. </a:t>
            </a:r>
          </a:p>
        </p:txBody>
      </p:sp>
      <p:sp>
        <p:nvSpPr>
          <p:cNvPr id="5" name="TextBox 4"/>
          <p:cNvSpPr txBox="1"/>
          <p:nvPr/>
        </p:nvSpPr>
        <p:spPr>
          <a:xfrm>
            <a:off x="3059832" y="6237312"/>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3702385413"/>
      </p:ext>
    </p:extLst>
  </p:cSld>
  <p:clrMapOvr>
    <a:masterClrMapping/>
  </p:clrMapOvr>
  <p:transition advClick="0"/>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79512" y="260648"/>
            <a:ext cx="8856984" cy="1440160"/>
          </a:xfrm>
          <a:prstGeom prst="rect">
            <a:avLst/>
          </a:prstGeom>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solidFill>
                  <a:srgbClr val="008000"/>
                </a:solidFill>
              </a:rPr>
              <a:t>CASO</a:t>
            </a:r>
          </a:p>
          <a:p>
            <a:pPr marL="0" indent="0" algn="ctr">
              <a:buNone/>
            </a:pPr>
            <a:r>
              <a:rPr lang="it-IT" sz="2000" b="1" i="1" dirty="0">
                <a:solidFill>
                  <a:srgbClr val="008000"/>
                </a:solidFill>
              </a:rPr>
              <a:t>Come trattare una richiesta di accesso civico ad un numero irragionevole di informazioni, dati o documenti?</a:t>
            </a:r>
            <a:endParaRPr lang="it-IT" sz="2000" b="1" i="1" dirty="0">
              <a:solidFill>
                <a:srgbClr val="008000"/>
              </a:solidFill>
              <a:latin typeface="+mj-lt"/>
            </a:endParaRPr>
          </a:p>
        </p:txBody>
      </p:sp>
      <p:sp>
        <p:nvSpPr>
          <p:cNvPr id="3" name="TextBox 2"/>
          <p:cNvSpPr txBox="1"/>
          <p:nvPr/>
        </p:nvSpPr>
        <p:spPr>
          <a:xfrm>
            <a:off x="683568" y="2924944"/>
            <a:ext cx="8064896" cy="2554545"/>
          </a:xfrm>
          <a:prstGeom prst="rect">
            <a:avLst/>
          </a:prstGeom>
          <a:noFill/>
        </p:spPr>
        <p:txBody>
          <a:bodyPr wrap="square" rtlCol="0">
            <a:spAutoFit/>
          </a:bodyPr>
          <a:lstStyle/>
          <a:p>
            <a:pPr marL="342900" indent="-342900">
              <a:buFont typeface="Arial"/>
              <a:buChar char="•"/>
            </a:pPr>
            <a:r>
              <a:rPr lang="it-IT" sz="2000" b="1" dirty="0"/>
              <a:t>Nei casi particolari in cui venga presentata una domanda di accesso per un numero manifestamente irragionevole di documenti, </a:t>
            </a:r>
            <a:r>
              <a:rPr lang="it-IT" sz="2000" b="1" dirty="0">
                <a:solidFill>
                  <a:srgbClr val="800000"/>
                </a:solidFill>
              </a:rPr>
              <a:t>imponendo così un carico di lavoro tale da paralizzare, in modo molto sostanziale, il buon funzionamento dell’amministrazione</a:t>
            </a:r>
            <a:r>
              <a:rPr lang="it-IT" sz="2000" b="1" dirty="0"/>
              <a:t>, la stessa </a:t>
            </a:r>
            <a:r>
              <a:rPr lang="it-IT" sz="2000" b="1" dirty="0" err="1"/>
              <a:t>puo</a:t>
            </a:r>
            <a:r>
              <a:rPr lang="it-IT" sz="2000" b="1" dirty="0"/>
              <a:t>̀ ponderare, da un lato, l’interesse dell’accesso del pubblico ai documenti e, dall’altro, il carico di lavoro che ne deriverebbe, al fine di </a:t>
            </a:r>
            <a:r>
              <a:rPr lang="it-IT" sz="2000" b="1" dirty="0">
                <a:solidFill>
                  <a:srgbClr val="800000"/>
                </a:solidFill>
              </a:rPr>
              <a:t>salvaguardare, in questi casi particolari e di stretta interpretazione, l’interesse ad un buon andamento dell’amministrazione</a:t>
            </a:r>
            <a:r>
              <a:rPr lang="it-IT" sz="2000" b="1" dirty="0"/>
              <a:t>. </a:t>
            </a:r>
          </a:p>
        </p:txBody>
      </p:sp>
      <p:sp>
        <p:nvSpPr>
          <p:cNvPr id="5" name="TextBox 4"/>
          <p:cNvSpPr txBox="1"/>
          <p:nvPr/>
        </p:nvSpPr>
        <p:spPr>
          <a:xfrm>
            <a:off x="3059832" y="6237312"/>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1080222821"/>
      </p:ext>
    </p:extLst>
  </p:cSld>
  <p:clrMapOvr>
    <a:masterClrMapping/>
  </p:clrMapOvr>
  <p:transition advClick="0"/>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79512" y="260648"/>
            <a:ext cx="8964488" cy="1440160"/>
          </a:xfrm>
          <a:prstGeom prst="rect">
            <a:avLst/>
          </a:prstGeom>
          <a:effectLst>
            <a:glow rad="139700">
              <a:schemeClr val="accent6">
                <a:satMod val="175000"/>
                <a:alpha val="40000"/>
              </a:schemeClr>
            </a:glow>
          </a:effectLst>
        </p:spPr>
        <p:style>
          <a:lnRef idx="2">
            <a:schemeClr val="dk1"/>
          </a:lnRef>
          <a:fillRef idx="1">
            <a:schemeClr val="lt1"/>
          </a:fillRef>
          <a:effectRef idx="0">
            <a:schemeClr val="dk1"/>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t>CASO</a:t>
            </a:r>
          </a:p>
          <a:p>
            <a:pPr marL="0" indent="0" algn="ctr">
              <a:buNone/>
            </a:pPr>
            <a:r>
              <a:rPr lang="it-IT" sz="2000" b="1" i="1" dirty="0"/>
              <a:t>Nei casi di accesso civico ad informazioni che non sono detenute dall’amministrazione, la PA ha l’obbligo di formare o raccogliere informazione che non sono in suo possesso?</a:t>
            </a:r>
            <a:endParaRPr lang="it-IT" sz="2000" b="1" i="1" dirty="0">
              <a:latin typeface="+mj-lt"/>
            </a:endParaRPr>
          </a:p>
        </p:txBody>
      </p:sp>
      <p:sp>
        <p:nvSpPr>
          <p:cNvPr id="3" name="TextBox 2"/>
          <p:cNvSpPr txBox="1"/>
          <p:nvPr/>
        </p:nvSpPr>
        <p:spPr>
          <a:xfrm>
            <a:off x="683568" y="2060848"/>
            <a:ext cx="8064896" cy="4093428"/>
          </a:xfrm>
          <a:prstGeom prst="rect">
            <a:avLst/>
          </a:prstGeom>
          <a:noFill/>
        </p:spPr>
        <p:txBody>
          <a:bodyPr wrap="square" rtlCol="0">
            <a:spAutoFit/>
          </a:bodyPr>
          <a:lstStyle/>
          <a:p>
            <a:pPr marL="342900" indent="-342900">
              <a:buFont typeface="Arial"/>
              <a:buChar char="•"/>
            </a:pPr>
            <a:r>
              <a:rPr lang="it-IT" sz="2000" b="1" dirty="0"/>
              <a:t>Per quanto concerne la richiesta di informazioni, per </a:t>
            </a:r>
            <a:r>
              <a:rPr lang="it-IT" sz="2000" b="1" dirty="0">
                <a:solidFill>
                  <a:srgbClr val="800000"/>
                </a:solidFill>
              </a:rPr>
              <a:t>informazioni</a:t>
            </a:r>
            <a:r>
              <a:rPr lang="it-IT" sz="2000" b="1" dirty="0"/>
              <a:t> si devono considerare le </a:t>
            </a:r>
            <a:r>
              <a:rPr lang="it-IT" sz="2000" b="1" dirty="0">
                <a:solidFill>
                  <a:srgbClr val="800000"/>
                </a:solidFill>
              </a:rPr>
              <a:t>rielaborazione di dati detenuti dalle amministrazioni effettuate per propri fini contenuti in distinti documenti</a:t>
            </a:r>
            <a:r>
              <a:rPr lang="it-IT" sz="2000" b="1" dirty="0"/>
              <a:t>. </a:t>
            </a:r>
          </a:p>
          <a:p>
            <a:pPr marL="342900" indent="-342900">
              <a:buFont typeface="Arial"/>
              <a:buChar char="•"/>
            </a:pPr>
            <a:r>
              <a:rPr lang="it-IT" sz="2000" b="1" dirty="0" err="1"/>
              <a:t>Poiche</a:t>
            </a:r>
            <a:r>
              <a:rPr lang="it-IT" sz="2000" b="1" dirty="0"/>
              <a:t>́ la richiesta di accesso civico generalizzato riguarda i </a:t>
            </a:r>
            <a:r>
              <a:rPr lang="it-IT" sz="2000" b="1" dirty="0">
                <a:solidFill>
                  <a:srgbClr val="800000"/>
                </a:solidFill>
              </a:rPr>
              <a:t>dati e i documenti</a:t>
            </a:r>
            <a:r>
              <a:rPr lang="it-IT" sz="2000" b="1" dirty="0"/>
              <a:t> detenuti dalle pubbliche amministrazioni resta escluso che – per rispondere a tale richiesta – l’amministrazione sia tenuta a formare o raccogliere o altrimenti procurarsi informazioni che non siano </a:t>
            </a:r>
            <a:r>
              <a:rPr lang="it-IT" sz="2000" b="1" dirty="0" err="1"/>
              <a:t>gia</a:t>
            </a:r>
            <a:r>
              <a:rPr lang="it-IT" sz="2000" b="1" dirty="0"/>
              <a:t>̀ in suo possesso. </a:t>
            </a:r>
          </a:p>
          <a:p>
            <a:pPr marL="342900" indent="-342900">
              <a:buFont typeface="Arial"/>
              <a:buChar char="•"/>
            </a:pPr>
            <a:r>
              <a:rPr lang="it-IT" sz="2000" b="1" dirty="0"/>
              <a:t>Pertanto, l’amministrazione </a:t>
            </a:r>
            <a:r>
              <a:rPr lang="it-IT" sz="2000" b="1" dirty="0">
                <a:solidFill>
                  <a:srgbClr val="800000"/>
                </a:solidFill>
              </a:rPr>
              <a:t>non ha l’obbligo di rielaborare i dati ai fini dell’accesso generalizzato</a:t>
            </a:r>
            <a:r>
              <a:rPr lang="it-IT" sz="2000" b="1" dirty="0"/>
              <a:t>, ma solo a consentire l’accesso ai documenti nei quali siano contenute le informazioni </a:t>
            </a:r>
            <a:r>
              <a:rPr lang="it-IT" sz="2000" b="1" dirty="0" err="1"/>
              <a:t>gia</a:t>
            </a:r>
            <a:r>
              <a:rPr lang="it-IT" sz="2000" b="1" dirty="0"/>
              <a:t>̀ detenute e gestite dall’amministrazione stessa.  </a:t>
            </a:r>
          </a:p>
        </p:txBody>
      </p:sp>
      <p:sp>
        <p:nvSpPr>
          <p:cNvPr id="5" name="TextBox 4"/>
          <p:cNvSpPr txBox="1"/>
          <p:nvPr/>
        </p:nvSpPr>
        <p:spPr>
          <a:xfrm>
            <a:off x="3059832" y="6237312"/>
            <a:ext cx="2736304" cy="400110"/>
          </a:xfrm>
          <a:prstGeom prst="rect">
            <a:avLst/>
          </a:prstGeom>
          <a:noFill/>
        </p:spPr>
        <p:txBody>
          <a:bodyPr vert="horz" wrap="square" rtlCol="0">
            <a:spAutoFit/>
          </a:bodyPr>
          <a:lstStyle/>
          <a:p>
            <a:pPr algn="ctr"/>
            <a:r>
              <a:rPr lang="it-IT" sz="2000" b="1" dirty="0">
                <a:solidFill>
                  <a:srgbClr val="800000"/>
                </a:solidFill>
              </a:rPr>
              <a:t>LINEE GUIDA ANAC</a:t>
            </a:r>
          </a:p>
        </p:txBody>
      </p:sp>
    </p:spTree>
    <p:extLst>
      <p:ext uri="{BB962C8B-B14F-4D97-AF65-F5344CB8AC3E}">
        <p14:creationId xmlns:p14="http://schemas.microsoft.com/office/powerpoint/2010/main" val="1818823774"/>
      </p:ext>
    </p:extLst>
  </p:cSld>
  <p:clrMapOvr>
    <a:masterClrMapping/>
  </p:clrMapOvr>
  <p:transition advClick="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79512" y="260648"/>
            <a:ext cx="8784976" cy="1152128"/>
          </a:xfrm>
          <a:prstGeom prst="rect">
            <a:avLst/>
          </a:prstGeom>
          <a:effectLst>
            <a:glow rad="228600">
              <a:schemeClr val="accent3">
                <a:satMod val="175000"/>
                <a:alpha val="40000"/>
              </a:schemeClr>
            </a:glow>
          </a:effectLst>
        </p:spPr>
        <p:style>
          <a:lnRef idx="2">
            <a:schemeClr val="dk1"/>
          </a:lnRef>
          <a:fillRef idx="1">
            <a:schemeClr val="lt1"/>
          </a:fillRef>
          <a:effectRef idx="0">
            <a:schemeClr val="dk1"/>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t>CASO</a:t>
            </a:r>
          </a:p>
          <a:p>
            <a:pPr marL="0" indent="0" algn="ctr">
              <a:buNone/>
            </a:pPr>
            <a:r>
              <a:rPr lang="it-IT" sz="2000" b="1" i="1" dirty="0"/>
              <a:t>Se l’ufficio NON RISPONDE perché ritiene di non avere in archivio più atti e documenti relativi all’istanza il soggetto interessato come può tutelarsi?</a:t>
            </a:r>
            <a:endParaRPr lang="it-IT" sz="2000" b="1" i="1" dirty="0">
              <a:latin typeface="+mj-lt"/>
            </a:endParaRPr>
          </a:p>
        </p:txBody>
      </p:sp>
      <p:sp>
        <p:nvSpPr>
          <p:cNvPr id="2" name="TextBox 1"/>
          <p:cNvSpPr txBox="1"/>
          <p:nvPr/>
        </p:nvSpPr>
        <p:spPr>
          <a:xfrm>
            <a:off x="611560" y="6021288"/>
            <a:ext cx="7920880" cy="369332"/>
          </a:xfrm>
          <a:prstGeom prst="rect">
            <a:avLst/>
          </a:prstGeom>
          <a:solidFill>
            <a:srgbClr val="FFFFFF"/>
          </a:solidFill>
        </p:spPr>
        <p:txBody>
          <a:bodyPr wrap="square" rtlCol="0">
            <a:spAutoFit/>
          </a:bodyPr>
          <a:lstStyle/>
          <a:p>
            <a:r>
              <a:rPr lang="it-IT" b="1" i="1" dirty="0"/>
              <a:t>Fonte: </a:t>
            </a:r>
            <a:r>
              <a:rPr lang="it-IT" b="1" i="1" dirty="0">
                <a:hlinkClick r:id="rId2"/>
              </a:rPr>
              <a:t>Il nuovo accesso civico: questioni aperte</a:t>
            </a:r>
            <a:r>
              <a:rPr lang="it-IT" b="1" i="1" dirty="0"/>
              <a:t>, sul blog </a:t>
            </a:r>
            <a:r>
              <a:rPr lang="it-IT" b="1" i="1" dirty="0">
                <a:hlinkClick r:id="rId3"/>
              </a:rPr>
              <a:t>https://spazioetico.com/</a:t>
            </a:r>
            <a:r>
              <a:rPr lang="it-IT" b="1" i="1" dirty="0"/>
              <a:t>  </a:t>
            </a:r>
          </a:p>
        </p:txBody>
      </p:sp>
      <p:sp>
        <p:nvSpPr>
          <p:cNvPr id="3" name="TextBox 2"/>
          <p:cNvSpPr txBox="1"/>
          <p:nvPr/>
        </p:nvSpPr>
        <p:spPr>
          <a:xfrm>
            <a:off x="683568" y="1988840"/>
            <a:ext cx="8064896" cy="3785652"/>
          </a:xfrm>
          <a:prstGeom prst="rect">
            <a:avLst/>
          </a:prstGeom>
          <a:noFill/>
        </p:spPr>
        <p:txBody>
          <a:bodyPr wrap="square" rtlCol="0">
            <a:spAutoFit/>
          </a:bodyPr>
          <a:lstStyle/>
          <a:p>
            <a:pPr marL="285750" indent="-285750">
              <a:buFont typeface="Arial"/>
              <a:buChar char="•"/>
            </a:pPr>
            <a:r>
              <a:rPr lang="it-IT" sz="2000" b="1" dirty="0">
                <a:solidFill>
                  <a:srgbClr val="800000"/>
                </a:solidFill>
              </a:rPr>
              <a:t>L’ufficio responsabile del procedimento di accesso civico non può non rispondere</a:t>
            </a:r>
            <a:r>
              <a:rPr lang="it-IT" sz="2000" b="1" dirty="0"/>
              <a:t>, perché l’accesso ai sensi del d.lgs. 33/2013 non ammette il silenzio-diniego. </a:t>
            </a:r>
          </a:p>
          <a:p>
            <a:pPr marL="285750" indent="-285750">
              <a:buFont typeface="Arial"/>
              <a:buChar char="•"/>
            </a:pPr>
            <a:r>
              <a:rPr lang="it-IT" sz="2000" b="1" dirty="0"/>
              <a:t>La richiesta di accesso civico viene inviata dal cittadino all’amministrazione </a:t>
            </a:r>
            <a:r>
              <a:rPr lang="it-IT" sz="2000" b="1" dirty="0">
                <a:solidFill>
                  <a:srgbClr val="800000"/>
                </a:solidFill>
              </a:rPr>
              <a:t>nella </a:t>
            </a:r>
            <a:r>
              <a:rPr lang="it-IT" sz="2000" b="1" i="1" dirty="0">
                <a:solidFill>
                  <a:srgbClr val="800000"/>
                </a:solidFill>
              </a:rPr>
              <a:t>presunzione</a:t>
            </a:r>
            <a:r>
              <a:rPr lang="it-IT" sz="2000" b="1" dirty="0">
                <a:solidFill>
                  <a:srgbClr val="800000"/>
                </a:solidFill>
              </a:rPr>
              <a:t> che l’amministrazione detenga il dato</a:t>
            </a:r>
            <a:r>
              <a:rPr lang="it-IT" sz="2000" b="1" dirty="0"/>
              <a:t>, l’informazione o il documento di suo interesse. </a:t>
            </a:r>
          </a:p>
          <a:p>
            <a:pPr marL="285750" indent="-285750">
              <a:buFont typeface="Arial"/>
              <a:buChar char="•"/>
            </a:pPr>
            <a:r>
              <a:rPr lang="it-IT" sz="2000" b="1" dirty="0"/>
              <a:t>Nel caso in cui l’ufficio competente non detenga più il dato, l’informazione o il documento, </a:t>
            </a:r>
            <a:r>
              <a:rPr lang="it-IT" sz="2000" b="1" dirty="0">
                <a:solidFill>
                  <a:srgbClr val="800000"/>
                </a:solidFill>
              </a:rPr>
              <a:t>la richiesta di accesso civico deve essere rigettata</a:t>
            </a:r>
            <a:r>
              <a:rPr lang="it-IT" sz="2000" b="1" dirty="0"/>
              <a:t>, entro 30 giorni dalla presentazione della richiesta, con un provvedimento espresso e motivato (art. 5, comma 6, d.lgs. 33/2016). </a:t>
            </a:r>
          </a:p>
          <a:p>
            <a:pPr marL="285750" indent="-285750">
              <a:buFont typeface="Arial"/>
              <a:buChar char="•"/>
            </a:pPr>
            <a:r>
              <a:rPr lang="it-IT" sz="2000" b="1" dirty="0">
                <a:solidFill>
                  <a:srgbClr val="800000"/>
                </a:solidFill>
              </a:rPr>
              <a:t>Passati 30 giorni dalla presentazione dell’istanza il richiedente, se non riceve risposta, può avanzare proposta di riesame al RPCT</a:t>
            </a:r>
            <a:r>
              <a:rPr lang="it-IT" sz="2000" b="1" dirty="0"/>
              <a:t>.</a:t>
            </a:r>
          </a:p>
        </p:txBody>
      </p:sp>
    </p:spTree>
    <p:extLst>
      <p:ext uri="{BB962C8B-B14F-4D97-AF65-F5344CB8AC3E}">
        <p14:creationId xmlns:p14="http://schemas.microsoft.com/office/powerpoint/2010/main" val="3439599766"/>
      </p:ext>
    </p:extLst>
  </p:cSld>
  <p:clrMapOvr>
    <a:masterClrMapping/>
  </p:clrMapOvr>
  <p:transition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323528" y="260648"/>
            <a:ext cx="8568952" cy="1368152"/>
          </a:xfrm>
          <a:prstGeom prst="rect">
            <a:avLst/>
          </a:prstGeom>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solidFill>
                  <a:schemeClr val="tx2">
                    <a:lumMod val="60000"/>
                    <a:lumOff val="40000"/>
                  </a:schemeClr>
                </a:solidFill>
              </a:rPr>
              <a:t>CASO</a:t>
            </a:r>
          </a:p>
          <a:p>
            <a:pPr marL="0" indent="0" algn="ctr">
              <a:buNone/>
            </a:pPr>
            <a:r>
              <a:rPr lang="it-IT" sz="2000" b="1" i="1" dirty="0">
                <a:solidFill>
                  <a:srgbClr val="558ED5"/>
                </a:solidFill>
              </a:rPr>
              <a:t>In caso di opposizione del controinteressato il procedimento di accesso civico deve concludersi ugualmente entro i trenta giorni?</a:t>
            </a:r>
            <a:endParaRPr lang="it-IT" sz="2000" b="1" i="1" dirty="0">
              <a:solidFill>
                <a:srgbClr val="558ED5"/>
              </a:solidFill>
              <a:latin typeface="+mj-lt"/>
            </a:endParaRPr>
          </a:p>
        </p:txBody>
      </p:sp>
      <p:sp>
        <p:nvSpPr>
          <p:cNvPr id="2" name="TextBox 1"/>
          <p:cNvSpPr txBox="1"/>
          <p:nvPr/>
        </p:nvSpPr>
        <p:spPr>
          <a:xfrm>
            <a:off x="611560" y="6021288"/>
            <a:ext cx="7920880" cy="369332"/>
          </a:xfrm>
          <a:prstGeom prst="rect">
            <a:avLst/>
          </a:prstGeom>
          <a:solidFill>
            <a:srgbClr val="FFFFFF"/>
          </a:solidFill>
        </p:spPr>
        <p:txBody>
          <a:bodyPr wrap="square" rtlCol="0">
            <a:spAutoFit/>
          </a:bodyPr>
          <a:lstStyle/>
          <a:p>
            <a:r>
              <a:rPr lang="it-IT" b="1" i="1" dirty="0"/>
              <a:t>Fonte: </a:t>
            </a:r>
            <a:r>
              <a:rPr lang="it-IT" b="1" i="1" dirty="0">
                <a:hlinkClick r:id="rId2"/>
              </a:rPr>
              <a:t>Il nuovo accesso civico: questioni aperte</a:t>
            </a:r>
            <a:r>
              <a:rPr lang="it-IT" b="1" i="1" dirty="0"/>
              <a:t>, sul blog </a:t>
            </a:r>
            <a:r>
              <a:rPr lang="it-IT" b="1" i="1" dirty="0">
                <a:hlinkClick r:id="rId3"/>
              </a:rPr>
              <a:t>https://spazioetico.com/</a:t>
            </a:r>
            <a:r>
              <a:rPr lang="it-IT" b="1" i="1" dirty="0"/>
              <a:t>  </a:t>
            </a:r>
          </a:p>
        </p:txBody>
      </p:sp>
      <p:sp>
        <p:nvSpPr>
          <p:cNvPr id="3" name="TextBox 2"/>
          <p:cNvSpPr txBox="1"/>
          <p:nvPr/>
        </p:nvSpPr>
        <p:spPr>
          <a:xfrm>
            <a:off x="611560" y="1988840"/>
            <a:ext cx="8064896" cy="4093428"/>
          </a:xfrm>
          <a:prstGeom prst="rect">
            <a:avLst/>
          </a:prstGeom>
          <a:noFill/>
        </p:spPr>
        <p:txBody>
          <a:bodyPr wrap="square" rtlCol="0">
            <a:spAutoFit/>
          </a:bodyPr>
          <a:lstStyle/>
          <a:p>
            <a:pPr marL="285750" indent="-285750">
              <a:buFont typeface="Arial"/>
              <a:buChar char="•"/>
            </a:pPr>
            <a:r>
              <a:rPr lang="it-IT" sz="2000" b="1" dirty="0">
                <a:solidFill>
                  <a:srgbClr val="800000"/>
                </a:solidFill>
              </a:rPr>
              <a:t>NO</a:t>
            </a:r>
            <a:r>
              <a:rPr lang="it-IT" sz="2000" b="1" dirty="0"/>
              <a:t>. </a:t>
            </a:r>
          </a:p>
          <a:p>
            <a:pPr marL="285750" indent="-285750">
              <a:buFont typeface="Arial"/>
              <a:buChar char="•"/>
            </a:pPr>
            <a:r>
              <a:rPr lang="it-IT" sz="2000" b="1" dirty="0"/>
              <a:t>Se l’amministrazione individua dei controinteressati all’accesso è tenuta, ai sensi dell’ art. 5 comma 5 del d.lgs. 33/2013 (come modificato dal d.lgs. 97/2016) a </a:t>
            </a:r>
            <a:r>
              <a:rPr lang="it-IT" sz="2000" b="1" dirty="0">
                <a:solidFill>
                  <a:srgbClr val="800000"/>
                </a:solidFill>
              </a:rPr>
              <a:t>dare comunicazione dell’istanza di accesso civico ai controinteressati</a:t>
            </a:r>
            <a:r>
              <a:rPr lang="it-IT" sz="2000" b="1" dirty="0"/>
              <a:t>. </a:t>
            </a:r>
          </a:p>
          <a:p>
            <a:pPr marL="285750" indent="-285750">
              <a:buFont typeface="Arial"/>
              <a:buChar char="•"/>
            </a:pPr>
            <a:r>
              <a:rPr lang="it-IT" sz="2000" b="1" dirty="0">
                <a:solidFill>
                  <a:srgbClr val="800000"/>
                </a:solidFill>
              </a:rPr>
              <a:t>Entro dieci giorni dalla ricezione della comunicazione</a:t>
            </a:r>
            <a:r>
              <a:rPr lang="it-IT" sz="2000" b="1" dirty="0"/>
              <a:t>, i controinteressati possono </a:t>
            </a:r>
            <a:r>
              <a:rPr lang="it-IT" sz="2000" b="1" dirty="0">
                <a:solidFill>
                  <a:srgbClr val="800000"/>
                </a:solidFill>
              </a:rPr>
              <a:t>presentare opposizione alla richiesta di accesso</a:t>
            </a:r>
            <a:r>
              <a:rPr lang="it-IT" sz="2000" b="1" dirty="0"/>
              <a:t>. </a:t>
            </a:r>
          </a:p>
          <a:p>
            <a:pPr marL="285750" indent="-285750">
              <a:buFont typeface="Arial"/>
              <a:buChar char="•"/>
            </a:pPr>
            <a:r>
              <a:rPr lang="it-IT" sz="2000" b="1" dirty="0"/>
              <a:t>A decorrere dalla comunicazione ai controinteressati, </a:t>
            </a:r>
            <a:r>
              <a:rPr lang="it-IT" sz="2000" b="1" dirty="0">
                <a:solidFill>
                  <a:srgbClr val="800000"/>
                </a:solidFill>
              </a:rPr>
              <a:t>il termine di 30 giorni per la conclusione del procedimento è sospeso</a:t>
            </a:r>
            <a:r>
              <a:rPr lang="it-IT" sz="2000" b="1" dirty="0"/>
              <a:t>, fino all’eventuale opposizione dei controinteressati. Quindi, in caso di opposizione dei controinteressati, </a:t>
            </a:r>
            <a:r>
              <a:rPr lang="it-IT" sz="2000" b="1" dirty="0">
                <a:solidFill>
                  <a:srgbClr val="800000"/>
                </a:solidFill>
              </a:rPr>
              <a:t>il procedimento di accesso civico può durare fino a 40 giorni.</a:t>
            </a:r>
          </a:p>
        </p:txBody>
      </p:sp>
    </p:spTree>
    <p:extLst>
      <p:ext uri="{BB962C8B-B14F-4D97-AF65-F5344CB8AC3E}">
        <p14:creationId xmlns:p14="http://schemas.microsoft.com/office/powerpoint/2010/main" val="2658958473"/>
      </p:ext>
    </p:extLst>
  </p:cSld>
  <p:clrMapOvr>
    <a:masterClrMapping/>
  </p:clrMapOvr>
  <p:transition advClick="0"/>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8124" y="3681498"/>
            <a:ext cx="3312368" cy="3001998"/>
          </a:xfrm>
          <a:prstGeom prst="rect">
            <a:avLst/>
          </a:prstGeom>
          <a:effectLst>
            <a:glow rad="139700">
              <a:schemeClr val="accent6">
                <a:satMod val="175000"/>
                <a:alpha val="40000"/>
              </a:schemeClr>
            </a:glow>
            <a:outerShdw blurRad="50800" dist="50800" dir="5400000" sx="101000" sy="101000" algn="ctr" rotWithShape="0">
              <a:srgbClr val="000000">
                <a:alpha val="99000"/>
              </a:srgbClr>
            </a:outerShdw>
          </a:effectLst>
        </p:spPr>
      </p:pic>
      <p:sp>
        <p:nvSpPr>
          <p:cNvPr id="2" name="Titolo 1"/>
          <p:cNvSpPr>
            <a:spLocks noGrp="1"/>
          </p:cNvSpPr>
          <p:nvPr>
            <p:ph type="ctrTitle"/>
          </p:nvPr>
        </p:nvSpPr>
        <p:spPr>
          <a:xfrm>
            <a:off x="323528" y="836712"/>
            <a:ext cx="7953152" cy="2964903"/>
          </a:xfrm>
        </p:spPr>
        <p:txBody>
          <a:bodyPr>
            <a:normAutofit/>
          </a:bodyPr>
          <a:lstStyle/>
          <a:p>
            <a:pPr marL="457200" lvl="0" indent="-457200" algn="l">
              <a:buFont typeface="Arial" panose="020B0604020202020204" pitchFamily="34" charset="0"/>
              <a:buChar char="•"/>
            </a:pPr>
            <a:r>
              <a:rPr lang="it-IT" sz="2800" b="1" dirty="0">
                <a:latin typeface="Calibri" panose="020F0502020204030204" pitchFamily="34" charset="0"/>
                <a:cs typeface="Calibri" panose="020F0502020204030204" pitchFamily="34" charset="0"/>
              </a:rPr>
              <a:t>SECONDA PARTE</a:t>
            </a:r>
            <a:br>
              <a:rPr lang="it-IT" sz="2800" b="1" dirty="0">
                <a:latin typeface="Calibri" panose="020F0502020204030204" pitchFamily="34" charset="0"/>
                <a:cs typeface="Calibri" panose="020F0502020204030204" pitchFamily="34" charset="0"/>
              </a:rPr>
            </a:br>
            <a:r>
              <a:rPr lang="it-IT" sz="2800" b="1" dirty="0">
                <a:solidFill>
                  <a:srgbClr val="C00000"/>
                </a:solidFill>
                <a:latin typeface="Calibri" panose="020F0502020204030204" pitchFamily="34" charset="0"/>
                <a:cs typeface="Calibri" panose="020F0502020204030204" pitchFamily="34" charset="0"/>
              </a:rPr>
              <a:t>Le cause di esclusione dall’accesso</a:t>
            </a:r>
          </a:p>
        </p:txBody>
      </p:sp>
    </p:spTree>
    <p:extLst>
      <p:ext uri="{BB962C8B-B14F-4D97-AF65-F5344CB8AC3E}">
        <p14:creationId xmlns:p14="http://schemas.microsoft.com/office/powerpoint/2010/main" val="14947875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2406345907"/>
              </p:ext>
            </p:extLst>
          </p:nvPr>
        </p:nvGraphicFramePr>
        <p:xfrm>
          <a:off x="827584" y="2006843"/>
          <a:ext cx="8064896" cy="4878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1187624" y="1268760"/>
            <a:ext cx="7632848" cy="954107"/>
          </a:xfrm>
          <a:prstGeom prst="rect">
            <a:avLst/>
          </a:prstGeom>
          <a:noFill/>
        </p:spPr>
        <p:txBody>
          <a:bodyPr wrap="square" rtlCol="0">
            <a:spAutoFit/>
          </a:bodyPr>
          <a:lstStyle/>
          <a:p>
            <a:r>
              <a:rPr lang="it-IT" sz="2800" b="1" dirty="0">
                <a:solidFill>
                  <a:srgbClr val="C00000"/>
                </a:solidFill>
              </a:rPr>
              <a:t>Le novità in tema di trasparenza dell’aggiornamento 2016 del PNA</a:t>
            </a:r>
          </a:p>
        </p:txBody>
      </p:sp>
    </p:spTree>
    <p:extLst>
      <p:ext uri="{BB962C8B-B14F-4D97-AF65-F5344CB8AC3E}">
        <p14:creationId xmlns:p14="http://schemas.microsoft.com/office/powerpoint/2010/main" val="42141638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79512" y="260648"/>
            <a:ext cx="8784976" cy="1800200"/>
          </a:xfrm>
          <a:prstGeom prst="rect">
            <a:avLst/>
          </a:prstGeom>
          <a:effectLst>
            <a:glow rad="228600">
              <a:schemeClr val="accent4">
                <a:satMod val="175000"/>
                <a:alpha val="40000"/>
              </a:schemeClr>
            </a:glow>
          </a:effectLst>
        </p:spPr>
        <p:style>
          <a:lnRef idx="2">
            <a:schemeClr val="accent4"/>
          </a:lnRef>
          <a:fillRef idx="1">
            <a:schemeClr val="lt1"/>
          </a:fillRef>
          <a:effectRef idx="0">
            <a:schemeClr val="accent4"/>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solidFill>
                  <a:srgbClr val="660066"/>
                </a:solidFill>
              </a:rPr>
              <a:t>CASO</a:t>
            </a:r>
          </a:p>
          <a:p>
            <a:pPr marL="0" indent="0" algn="ctr">
              <a:buNone/>
            </a:pPr>
            <a:r>
              <a:rPr lang="it-IT" sz="2000" b="1" i="1" dirty="0">
                <a:solidFill>
                  <a:srgbClr val="660066"/>
                </a:solidFill>
              </a:rPr>
              <a:t>Non dovendo più richiedere la motivazione e il titolo per cui un soggetto procede all’accesso, in che modo i controinteressati possono motivare opposizioni e quali sono gli strumenti offerti alla p.a. per eventualmente opporsi legittimamente all’accesso? In quali casi è possibile rifiutare legittimamente l’accesso?</a:t>
            </a:r>
            <a:endParaRPr lang="it-IT" sz="2000" b="1" i="1" dirty="0">
              <a:solidFill>
                <a:srgbClr val="660066"/>
              </a:solidFill>
              <a:latin typeface="+mj-lt"/>
            </a:endParaRPr>
          </a:p>
        </p:txBody>
      </p:sp>
      <p:sp>
        <p:nvSpPr>
          <p:cNvPr id="2" name="TextBox 1"/>
          <p:cNvSpPr txBox="1"/>
          <p:nvPr/>
        </p:nvSpPr>
        <p:spPr>
          <a:xfrm>
            <a:off x="611560" y="6021288"/>
            <a:ext cx="7920880" cy="369332"/>
          </a:xfrm>
          <a:prstGeom prst="rect">
            <a:avLst/>
          </a:prstGeom>
          <a:solidFill>
            <a:srgbClr val="FFFFFF"/>
          </a:solidFill>
        </p:spPr>
        <p:txBody>
          <a:bodyPr wrap="square" rtlCol="0">
            <a:spAutoFit/>
          </a:bodyPr>
          <a:lstStyle/>
          <a:p>
            <a:r>
              <a:rPr lang="it-IT" b="1" i="1" dirty="0"/>
              <a:t>Fonte: </a:t>
            </a:r>
            <a:r>
              <a:rPr lang="it-IT" b="1" i="1" dirty="0">
                <a:hlinkClick r:id="rId2"/>
              </a:rPr>
              <a:t>Il nuovo accesso civico: questioni aperte</a:t>
            </a:r>
            <a:r>
              <a:rPr lang="it-IT" b="1" i="1" dirty="0"/>
              <a:t>, sul blog </a:t>
            </a:r>
            <a:r>
              <a:rPr lang="it-IT" b="1" i="1" dirty="0">
                <a:hlinkClick r:id="rId3"/>
              </a:rPr>
              <a:t>https://spazioetico.com/</a:t>
            </a:r>
            <a:r>
              <a:rPr lang="it-IT" b="1" i="1" dirty="0"/>
              <a:t>  </a:t>
            </a:r>
          </a:p>
        </p:txBody>
      </p:sp>
      <p:sp>
        <p:nvSpPr>
          <p:cNvPr id="3" name="TextBox 2"/>
          <p:cNvSpPr txBox="1"/>
          <p:nvPr/>
        </p:nvSpPr>
        <p:spPr>
          <a:xfrm>
            <a:off x="683568" y="2924944"/>
            <a:ext cx="8064896" cy="2308324"/>
          </a:xfrm>
          <a:prstGeom prst="rect">
            <a:avLst/>
          </a:prstGeom>
          <a:noFill/>
        </p:spPr>
        <p:txBody>
          <a:bodyPr wrap="square" rtlCol="0">
            <a:spAutoFit/>
          </a:bodyPr>
          <a:lstStyle/>
          <a:p>
            <a:pPr marL="285750" indent="-285750">
              <a:buFont typeface="Arial"/>
              <a:buChar char="•"/>
            </a:pPr>
            <a:r>
              <a:rPr lang="it-IT" sz="2400" b="1" dirty="0">
                <a:solidFill>
                  <a:srgbClr val="800000"/>
                </a:solidFill>
              </a:rPr>
              <a:t>L’accesso civico, a differenza dell’accesso agli atti, non viene mai negato per assenza di motivazione o titolo</a:t>
            </a:r>
            <a:r>
              <a:rPr lang="it-IT" sz="2400" b="1" dirty="0"/>
              <a:t>. </a:t>
            </a:r>
          </a:p>
          <a:p>
            <a:pPr marL="285750" indent="-285750">
              <a:buFont typeface="Arial"/>
              <a:buChar char="•"/>
            </a:pPr>
            <a:r>
              <a:rPr lang="it-IT" sz="2400" b="1" dirty="0"/>
              <a:t>L’accesso civico viene negato perché il </a:t>
            </a:r>
            <a:r>
              <a:rPr lang="it-IT" sz="2400" b="1" dirty="0">
                <a:solidFill>
                  <a:srgbClr val="800000"/>
                </a:solidFill>
              </a:rPr>
              <a:t>diniego è necessario per tutelare particolari interessi pubblici o privati</a:t>
            </a:r>
            <a:r>
              <a:rPr lang="it-IT" sz="2400" b="1" dirty="0"/>
              <a:t>, oppure perché la richiesta di accesso è vietata dalla legge o sottoposto a procedure particolari.</a:t>
            </a:r>
          </a:p>
        </p:txBody>
      </p:sp>
    </p:spTree>
    <p:extLst>
      <p:ext uri="{BB962C8B-B14F-4D97-AF65-F5344CB8AC3E}">
        <p14:creationId xmlns:p14="http://schemas.microsoft.com/office/powerpoint/2010/main" val="2566889944"/>
      </p:ext>
    </p:extLst>
  </p:cSld>
  <p:clrMapOvr>
    <a:masterClrMapping/>
  </p:clrMapOvr>
  <p:transition advClick="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179512" y="260648"/>
            <a:ext cx="8784976" cy="1800200"/>
          </a:xfrm>
          <a:prstGeom prst="rect">
            <a:avLst/>
          </a:prstGeom>
          <a:effectLst>
            <a:glow rad="228600">
              <a:schemeClr val="accent4">
                <a:satMod val="175000"/>
                <a:alpha val="40000"/>
              </a:schemeClr>
            </a:glow>
          </a:effectLst>
        </p:spPr>
        <p:style>
          <a:lnRef idx="2">
            <a:schemeClr val="accent4"/>
          </a:lnRef>
          <a:fillRef idx="1">
            <a:schemeClr val="lt1"/>
          </a:fillRef>
          <a:effectRef idx="0">
            <a:schemeClr val="accent4"/>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t-IT" sz="2000" b="1" i="1" dirty="0">
                <a:solidFill>
                  <a:srgbClr val="660066"/>
                </a:solidFill>
              </a:rPr>
              <a:t>CASO</a:t>
            </a:r>
          </a:p>
          <a:p>
            <a:pPr marL="0" indent="0" algn="ctr">
              <a:buNone/>
            </a:pPr>
            <a:r>
              <a:rPr lang="it-IT" sz="2000" b="1" i="1" dirty="0">
                <a:solidFill>
                  <a:srgbClr val="660066"/>
                </a:solidFill>
              </a:rPr>
              <a:t>Non dovendo più richiedere la motivazione e il titolo per cui un soggetto procede all’accesso, in che modo i controinteressati possono motivare opposizioni e quali sono gli strumenti offerti alla p.a. per eventualmente opporsi legittimamente all’accesso? In quali casi è possibile rifiutare legittimamente l’Accesso?</a:t>
            </a:r>
            <a:endParaRPr lang="it-IT" sz="2000" b="1" i="1" dirty="0">
              <a:solidFill>
                <a:srgbClr val="660066"/>
              </a:solidFill>
              <a:latin typeface="+mj-lt"/>
            </a:endParaRPr>
          </a:p>
        </p:txBody>
      </p:sp>
      <p:sp>
        <p:nvSpPr>
          <p:cNvPr id="3" name="TextBox 2"/>
          <p:cNvSpPr txBox="1"/>
          <p:nvPr/>
        </p:nvSpPr>
        <p:spPr>
          <a:xfrm>
            <a:off x="179512" y="2217052"/>
            <a:ext cx="8784976" cy="4524316"/>
          </a:xfrm>
          <a:prstGeom prst="rect">
            <a:avLst/>
          </a:prstGeom>
          <a:solidFill>
            <a:srgbClr val="FFFFFF"/>
          </a:solidFill>
        </p:spPr>
        <p:txBody>
          <a:bodyPr wrap="square" rtlCol="0">
            <a:spAutoFit/>
          </a:bodyPr>
          <a:lstStyle/>
          <a:p>
            <a:r>
              <a:rPr lang="it-IT" sz="1600" b="1" dirty="0">
                <a:solidFill>
                  <a:srgbClr val="800000"/>
                </a:solidFill>
              </a:rPr>
              <a:t>I casi di esclusione dell’accesso civico sono elencati nell’art. 5bis, commi 1 e 2 e 3 del d.lgs. 33/2013:</a:t>
            </a:r>
          </a:p>
          <a:p>
            <a:r>
              <a:rPr lang="it-IT" sz="1600" b="1" dirty="0">
                <a:solidFill>
                  <a:srgbClr val="800000"/>
                </a:solidFill>
              </a:rPr>
              <a:t>Art 5bis comma 1. tutela di interessi pubblici inerenti a:</a:t>
            </a:r>
          </a:p>
          <a:p>
            <a:pPr marL="342900" indent="-342900">
              <a:buAutoNum type="alphaLcParenR"/>
            </a:pPr>
            <a:r>
              <a:rPr lang="it-IT" sz="1600" b="1" dirty="0"/>
              <a:t>la sicurezza pubblica e l’ordine pubblico;</a:t>
            </a:r>
          </a:p>
          <a:p>
            <a:pPr marL="342900" indent="-342900">
              <a:buAutoNum type="alphaLcParenR"/>
            </a:pPr>
            <a:r>
              <a:rPr lang="it-IT" sz="1600" b="1" dirty="0"/>
              <a:t>la sicurezza nazionale;</a:t>
            </a:r>
          </a:p>
          <a:p>
            <a:pPr marL="342900" indent="-342900">
              <a:buAutoNum type="alphaLcParenR"/>
            </a:pPr>
            <a:r>
              <a:rPr lang="it-IT" sz="1600" b="1" dirty="0"/>
              <a:t>la difesa e le questioni militari;</a:t>
            </a:r>
          </a:p>
          <a:p>
            <a:pPr marL="342900" indent="-342900">
              <a:buAutoNum type="alphaLcParenR"/>
            </a:pPr>
            <a:r>
              <a:rPr lang="it-IT" sz="1600" b="1" dirty="0"/>
              <a:t>le relazioni internazionali;</a:t>
            </a:r>
          </a:p>
          <a:p>
            <a:pPr marL="342900" indent="-342900">
              <a:buAutoNum type="alphaLcParenR"/>
            </a:pPr>
            <a:r>
              <a:rPr lang="it-IT" sz="1600" b="1" dirty="0"/>
              <a:t>la politica e la stabilità finanziaria ed economica dello Stato;</a:t>
            </a:r>
          </a:p>
          <a:p>
            <a:pPr marL="342900" indent="-342900">
              <a:buAutoNum type="alphaLcParenR"/>
            </a:pPr>
            <a:r>
              <a:rPr lang="it-IT" sz="1600" b="1" dirty="0"/>
              <a:t>la conduzione di indagini sui reati e il loro perseguimento;</a:t>
            </a:r>
          </a:p>
          <a:p>
            <a:pPr marL="342900" indent="-342900">
              <a:buAutoNum type="alphaLcParenR"/>
            </a:pPr>
            <a:r>
              <a:rPr lang="it-IT" sz="1600" b="1" dirty="0"/>
              <a:t>il regolare svolgimento di attività ispettive.</a:t>
            </a:r>
          </a:p>
          <a:p>
            <a:r>
              <a:rPr lang="it-IT" sz="1600" b="1" dirty="0">
                <a:solidFill>
                  <a:srgbClr val="800000"/>
                </a:solidFill>
              </a:rPr>
              <a:t>Art 5bis comma 2 . tutela di uno dei seguenti interessi privati:</a:t>
            </a:r>
          </a:p>
          <a:p>
            <a:pPr marL="342900" indent="-342900">
              <a:buAutoNum type="alphaLcParenR"/>
            </a:pPr>
            <a:r>
              <a:rPr lang="it-IT" sz="1600" b="1" dirty="0"/>
              <a:t>la protezione dei dati personali, in conformità con la disciplina legislativa in materia;</a:t>
            </a:r>
          </a:p>
          <a:p>
            <a:pPr marL="342900" indent="-342900">
              <a:buAutoNum type="alphaLcParenR"/>
            </a:pPr>
            <a:r>
              <a:rPr lang="it-IT" sz="1600" b="1" dirty="0"/>
              <a:t>la libertà e la segretezza della corrispondenza;</a:t>
            </a:r>
          </a:p>
          <a:p>
            <a:pPr marL="342900" indent="-342900">
              <a:buAutoNum type="alphaLcParenR"/>
            </a:pPr>
            <a:r>
              <a:rPr lang="it-IT" sz="1600" b="1" dirty="0"/>
              <a:t>gli interessi economici e commerciali di una persona fisica o giuridica, ivi compresi la proprietà intellettuale, il diritto d’autore e i segreti commerciali.</a:t>
            </a:r>
          </a:p>
          <a:p>
            <a:r>
              <a:rPr lang="it-IT" sz="1600" b="1" dirty="0">
                <a:solidFill>
                  <a:srgbClr val="800000"/>
                </a:solidFill>
              </a:rPr>
              <a:t>Art 5bis comma 3 . </a:t>
            </a:r>
            <a:r>
              <a:rPr lang="it-IT" sz="1600" b="1" dirty="0"/>
              <a:t>Il diritto di cui all’articolo 5, comma 2, è escluso nei casi di segreto di stato divieti di accesso o divulgazione previsti dalla legge, accesso subordinato dalla disciplina vigente al rispetto di specifiche condizioni, modalità o limiti, inclusi quelli di cui all’articolo 24, comma 1, della legge n. 241 del 1990.</a:t>
            </a:r>
          </a:p>
        </p:txBody>
      </p:sp>
    </p:spTree>
    <p:extLst>
      <p:ext uri="{BB962C8B-B14F-4D97-AF65-F5344CB8AC3E}">
        <p14:creationId xmlns:p14="http://schemas.microsoft.com/office/powerpoint/2010/main" val="3844093991"/>
      </p:ext>
    </p:extLst>
  </p:cSld>
  <p:clrMapOvr>
    <a:masterClrMapping/>
  </p:clrMapOvr>
  <p:transition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492896"/>
            <a:ext cx="6696744" cy="3970318"/>
          </a:xfrm>
          <a:prstGeom prst="rect">
            <a:avLst/>
          </a:prstGeom>
          <a:noFill/>
        </p:spPr>
        <p:txBody>
          <a:bodyPr wrap="square" rtlCol="0">
            <a:spAutoFit/>
          </a:bodyPr>
          <a:lstStyle/>
          <a:p>
            <a:r>
              <a:rPr lang="it-IT" b="1" dirty="0"/>
              <a:t>L’accesso generalizzato è escluso nei casi indicati al </a:t>
            </a:r>
            <a:r>
              <a:rPr lang="it-IT" b="1" dirty="0">
                <a:solidFill>
                  <a:srgbClr val="C00000"/>
                </a:solidFill>
              </a:rPr>
              <a:t>co. 3 dell’art. 5 bis</a:t>
            </a:r>
            <a:r>
              <a:rPr lang="it-IT" b="1" dirty="0"/>
              <a:t>, nei casi cioè in cui una norma di legge, sulla base di una valutazione preventiva e generale, per tutelare interessi prioritari e fondamentali, dispone sicuramente la </a:t>
            </a:r>
            <a:r>
              <a:rPr lang="it-IT" b="1" dirty="0">
                <a:solidFill>
                  <a:srgbClr val="C00000"/>
                </a:solidFill>
              </a:rPr>
              <a:t>non </a:t>
            </a:r>
            <a:r>
              <a:rPr lang="it-IT" b="1" dirty="0" err="1">
                <a:solidFill>
                  <a:srgbClr val="C00000"/>
                </a:solidFill>
              </a:rPr>
              <a:t>ostensibilità</a:t>
            </a:r>
            <a:r>
              <a:rPr lang="it-IT" b="1" dirty="0">
                <a:solidFill>
                  <a:srgbClr val="C00000"/>
                </a:solidFill>
              </a:rPr>
              <a:t> di dati</a:t>
            </a:r>
            <a:r>
              <a:rPr lang="it-IT" b="1" dirty="0"/>
              <a:t>, documenti e informazioni. </a:t>
            </a:r>
          </a:p>
          <a:p>
            <a:r>
              <a:rPr lang="it-IT" b="1" dirty="0"/>
              <a:t>Solo una fonte di rango legislativo può giustificare la compressione del diritto a conoscere cui ora il nostro ordinamento è improntato.</a:t>
            </a:r>
          </a:p>
          <a:p>
            <a:r>
              <a:rPr lang="it-IT" b="1" dirty="0"/>
              <a:t>Dette esclusioni (</a:t>
            </a:r>
            <a:r>
              <a:rPr lang="it-IT" b="1" dirty="0">
                <a:solidFill>
                  <a:srgbClr val="C00000"/>
                </a:solidFill>
              </a:rPr>
              <a:t>eccezioni assolute</a:t>
            </a:r>
            <a:r>
              <a:rPr lang="it-IT" b="1" dirty="0"/>
              <a:t>) ricorrono in caso di:</a:t>
            </a:r>
          </a:p>
          <a:p>
            <a:pPr marL="342900" indent="-342900">
              <a:buFont typeface="+mj-lt"/>
              <a:buAutoNum type="alphaLcParenR"/>
            </a:pPr>
            <a:r>
              <a:rPr lang="it-IT" b="1" dirty="0">
                <a:solidFill>
                  <a:srgbClr val="C00000"/>
                </a:solidFill>
              </a:rPr>
              <a:t>segreto di Stato</a:t>
            </a:r>
            <a:r>
              <a:rPr lang="it-IT" b="1" dirty="0"/>
              <a:t>;</a:t>
            </a:r>
          </a:p>
          <a:p>
            <a:pPr marL="342900" indent="-342900">
              <a:buFont typeface="+mj-lt"/>
              <a:buAutoNum type="alphaLcParenR"/>
            </a:pPr>
            <a:r>
              <a:rPr lang="it-IT" b="1" dirty="0">
                <a:solidFill>
                  <a:srgbClr val="C00000"/>
                </a:solidFill>
              </a:rPr>
              <a:t>negli altri casi di divieto di accesso o divulgazione previsti dalla legge</a:t>
            </a:r>
            <a:r>
              <a:rPr lang="it-IT" b="1" dirty="0"/>
              <a:t>, ivi compresi i casi in cui l’accesso è subordinato dalla disciplina vigente al rispetto di specifiche modalità o limiti, inclusi quelli di cui </a:t>
            </a:r>
            <a:r>
              <a:rPr lang="it-IT" b="1" dirty="0">
                <a:solidFill>
                  <a:srgbClr val="C00000"/>
                </a:solidFill>
              </a:rPr>
              <a:t>all’art. 24, comma 1, della legge n. 241 del 1990</a:t>
            </a:r>
            <a:r>
              <a:rPr lang="it-IT" b="1" dirty="0"/>
              <a:t>.</a:t>
            </a:r>
          </a:p>
        </p:txBody>
      </p:sp>
      <p:sp>
        <p:nvSpPr>
          <p:cNvPr id="3" name="CasellaDiTesto 2"/>
          <p:cNvSpPr txBox="1"/>
          <p:nvPr/>
        </p:nvSpPr>
        <p:spPr>
          <a:xfrm>
            <a:off x="2123728" y="1556792"/>
            <a:ext cx="3672408" cy="461665"/>
          </a:xfrm>
          <a:prstGeom prst="rect">
            <a:avLst/>
          </a:prstGeom>
          <a:noFill/>
        </p:spPr>
        <p:txBody>
          <a:bodyPr wrap="square" rtlCol="0">
            <a:spAutoFit/>
          </a:bodyPr>
          <a:lstStyle/>
          <a:p>
            <a:r>
              <a:rPr lang="it-IT" sz="2400" b="1" dirty="0">
                <a:solidFill>
                  <a:srgbClr val="C00000"/>
                </a:solidFill>
              </a:rPr>
              <a:t>LE ECCEZIONI ASSOLUTE</a:t>
            </a:r>
          </a:p>
        </p:txBody>
      </p:sp>
      <p:pic>
        <p:nvPicPr>
          <p:cNvPr id="1026"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2174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39752" y="2060848"/>
            <a:ext cx="6480720" cy="4247317"/>
          </a:xfrm>
          <a:prstGeom prst="rect">
            <a:avLst/>
          </a:prstGeom>
          <a:noFill/>
        </p:spPr>
        <p:txBody>
          <a:bodyPr wrap="square" rtlCol="0">
            <a:spAutoFit/>
          </a:bodyPr>
          <a:lstStyle/>
          <a:p>
            <a:pPr marL="285750" indent="-285750">
              <a:buFont typeface="Arial" panose="020B0604020202020204" pitchFamily="34" charset="0"/>
              <a:buChar char="•"/>
            </a:pPr>
            <a:r>
              <a:rPr lang="it-IT" b="1" dirty="0"/>
              <a:t>Al di fuori dei casi sopra indicati, possono ricorrere, invece, </a:t>
            </a:r>
            <a:r>
              <a:rPr lang="it-IT" b="1" dirty="0">
                <a:solidFill>
                  <a:srgbClr val="C00000"/>
                </a:solidFill>
              </a:rPr>
              <a:t>limiti</a:t>
            </a:r>
            <a:r>
              <a:rPr lang="it-IT" b="1" dirty="0"/>
              <a:t> (eccezioni relative o qualificate) posti a tutela di interessi pubblici e privati di particolare rilievo giuridico elencati ai commi 1 e 2 dell’art. 5-bis del decreto trasparenza.</a:t>
            </a:r>
          </a:p>
          <a:p>
            <a:pPr marL="285750" indent="-285750">
              <a:buFont typeface="Arial" panose="020B0604020202020204" pitchFamily="34" charset="0"/>
              <a:buChar char="•"/>
            </a:pPr>
            <a:r>
              <a:rPr lang="it-IT" b="1" dirty="0"/>
              <a:t>Il legislatore non opera, come nel caso delle eccezioni assolute, una generale e preventiva individuazione di esclusioni all’accesso generalizzato, ma </a:t>
            </a:r>
            <a:r>
              <a:rPr lang="it-IT" b="1" dirty="0">
                <a:solidFill>
                  <a:srgbClr val="C00000"/>
                </a:solidFill>
              </a:rPr>
              <a:t>rinvia a una attività valutativa che deve essere effettuata dalle amministrazioni con la tecnica del bilanciamento</a:t>
            </a:r>
            <a:r>
              <a:rPr lang="it-IT" b="1" dirty="0"/>
              <a:t>, caso per caso, tra l’interesse pubblico alla </a:t>
            </a:r>
            <a:r>
              <a:rPr lang="it-IT" b="1" i="1" dirty="0" err="1"/>
              <a:t>disclosure</a:t>
            </a:r>
            <a:r>
              <a:rPr lang="it-IT" b="1" i="1" dirty="0"/>
              <a:t> </a:t>
            </a:r>
            <a:r>
              <a:rPr lang="it-IT" b="1" dirty="0"/>
              <a:t>generalizzata e la tutela di altrettanto validi interessi considerati dall’ordinamento.</a:t>
            </a:r>
          </a:p>
          <a:p>
            <a:pPr marL="285750" indent="-285750">
              <a:buFont typeface="Arial" panose="020B0604020202020204" pitchFamily="34" charset="0"/>
              <a:buChar char="•"/>
            </a:pPr>
            <a:r>
              <a:rPr lang="it-IT" b="1" dirty="0"/>
              <a:t>L’amministrazione, cioè, è tenuta a verificare, una volta accertata l’assenza di eccezioni assolute, se l’ostensione degli atti possa determinare un </a:t>
            </a:r>
            <a:r>
              <a:rPr lang="it-IT" b="1" dirty="0">
                <a:solidFill>
                  <a:srgbClr val="C00000"/>
                </a:solidFill>
              </a:rPr>
              <a:t>pregiudizio concreto e probabile agli interessi indicati dal legislatore</a:t>
            </a:r>
            <a:r>
              <a:rPr lang="it-IT" b="1" dirty="0"/>
              <a:t>.</a:t>
            </a:r>
          </a:p>
        </p:txBody>
      </p:sp>
      <p:sp>
        <p:nvSpPr>
          <p:cNvPr id="3" name="CasellaDiTesto 2"/>
          <p:cNvSpPr txBox="1"/>
          <p:nvPr/>
        </p:nvSpPr>
        <p:spPr>
          <a:xfrm>
            <a:off x="2123728" y="1556792"/>
            <a:ext cx="6840760" cy="400110"/>
          </a:xfrm>
          <a:prstGeom prst="rect">
            <a:avLst/>
          </a:prstGeom>
          <a:noFill/>
        </p:spPr>
        <p:txBody>
          <a:bodyPr wrap="square" rtlCol="0">
            <a:spAutoFit/>
          </a:bodyPr>
          <a:lstStyle/>
          <a:p>
            <a:r>
              <a:rPr lang="it-IT" sz="2000" b="1" dirty="0">
                <a:solidFill>
                  <a:srgbClr val="C00000"/>
                </a:solidFill>
              </a:rPr>
              <a:t>LE ECCEZIONI RELATIVE O QUALIFICATE (LIMITI ALL’ACCESSO)</a:t>
            </a:r>
          </a:p>
        </p:txBody>
      </p:sp>
      <p:pic>
        <p:nvPicPr>
          <p:cNvPr id="5" name="Immagine 4"/>
          <p:cNvPicPr>
            <a:picLocks noChangeAspect="1"/>
          </p:cNvPicPr>
          <p:nvPr/>
        </p:nvPicPr>
        <p:blipFill rotWithShape="1">
          <a:blip r:embed="rId2"/>
          <a:srcRect l="37715" r="35825"/>
          <a:stretch/>
        </p:blipFill>
        <p:spPr>
          <a:xfrm>
            <a:off x="107504" y="2564904"/>
            <a:ext cx="2016224" cy="2381250"/>
          </a:xfrm>
          <a:prstGeom prst="rect">
            <a:avLst/>
          </a:prstGeom>
        </p:spPr>
      </p:pic>
    </p:spTree>
    <p:extLst>
      <p:ext uri="{BB962C8B-B14F-4D97-AF65-F5344CB8AC3E}">
        <p14:creationId xmlns:p14="http://schemas.microsoft.com/office/powerpoint/2010/main" val="33508678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99792" y="2060848"/>
            <a:ext cx="6120680" cy="3970318"/>
          </a:xfrm>
          <a:prstGeom prst="rect">
            <a:avLst/>
          </a:prstGeom>
          <a:noFill/>
        </p:spPr>
        <p:txBody>
          <a:bodyPr wrap="square" rtlCol="0">
            <a:spAutoFit/>
          </a:bodyPr>
          <a:lstStyle/>
          <a:p>
            <a:r>
              <a:rPr lang="it-IT" b="1" dirty="0"/>
              <a:t>Affinché l’accesso possa essere rifiutato, il pregiudizio agli interessi considerati dai commi 1 e 2 deve essere </a:t>
            </a:r>
            <a:r>
              <a:rPr lang="it-IT" b="1" dirty="0">
                <a:solidFill>
                  <a:srgbClr val="C00000"/>
                </a:solidFill>
              </a:rPr>
              <a:t>concreto</a:t>
            </a:r>
            <a:r>
              <a:rPr lang="it-IT" b="1" dirty="0"/>
              <a:t> quindi deve sussistere un </a:t>
            </a:r>
            <a:r>
              <a:rPr lang="it-IT" b="1" dirty="0">
                <a:solidFill>
                  <a:srgbClr val="C00000"/>
                </a:solidFill>
              </a:rPr>
              <a:t>preciso nesso di causalità tra l’accesso e il pregiudizio</a:t>
            </a:r>
            <a:r>
              <a:rPr lang="it-IT" b="1" dirty="0"/>
              <a:t>.</a:t>
            </a:r>
          </a:p>
          <a:p>
            <a:r>
              <a:rPr lang="it-IT" b="1" dirty="0"/>
              <a:t>L’amministrazione, in altre parole, </a:t>
            </a:r>
            <a:r>
              <a:rPr lang="it-IT" b="1" dirty="0">
                <a:solidFill>
                  <a:srgbClr val="C00000"/>
                </a:solidFill>
              </a:rPr>
              <a:t>non può limitarsi a prefigurare il rischio di un pregiudizio in via generica e astratta</a:t>
            </a:r>
            <a:r>
              <a:rPr lang="it-IT" b="1" dirty="0"/>
              <a:t>, ma dovrà:</a:t>
            </a:r>
          </a:p>
          <a:p>
            <a:pPr marL="342900" indent="-342900">
              <a:buFont typeface="+mj-lt"/>
              <a:buAutoNum type="alphaLcParenR"/>
            </a:pPr>
            <a:r>
              <a:rPr lang="it-IT" b="1" dirty="0"/>
              <a:t>indicare chiaramente </a:t>
            </a:r>
            <a:r>
              <a:rPr lang="it-IT" b="1" dirty="0">
                <a:solidFill>
                  <a:srgbClr val="C00000"/>
                </a:solidFill>
              </a:rPr>
              <a:t>quale</a:t>
            </a:r>
            <a:r>
              <a:rPr lang="it-IT" b="1" dirty="0"/>
              <a:t> – tra gli </a:t>
            </a:r>
            <a:r>
              <a:rPr lang="it-IT" b="1" dirty="0">
                <a:solidFill>
                  <a:srgbClr val="C00000"/>
                </a:solidFill>
              </a:rPr>
              <a:t>interessi</a:t>
            </a:r>
            <a:r>
              <a:rPr lang="it-IT" b="1" dirty="0"/>
              <a:t> elencati all’art. 5, co. 1 e 2 – </a:t>
            </a:r>
            <a:r>
              <a:rPr lang="it-IT" b="1" dirty="0">
                <a:solidFill>
                  <a:srgbClr val="C00000"/>
                </a:solidFill>
              </a:rPr>
              <a:t>viene pregiudicato</a:t>
            </a:r>
            <a:r>
              <a:rPr lang="it-IT" b="1" dirty="0"/>
              <a:t>;</a:t>
            </a:r>
          </a:p>
          <a:p>
            <a:pPr marL="342900" indent="-342900">
              <a:buFont typeface="+mj-lt"/>
              <a:buAutoNum type="alphaLcParenR"/>
            </a:pPr>
            <a:r>
              <a:rPr lang="it-IT" b="1" dirty="0"/>
              <a:t>dimostrare che il </a:t>
            </a:r>
            <a:r>
              <a:rPr lang="it-IT" b="1" dirty="0">
                <a:solidFill>
                  <a:srgbClr val="C00000"/>
                </a:solidFill>
              </a:rPr>
              <a:t>pregiudizio (concreto) prefigurato dipende direttamente dalla </a:t>
            </a:r>
            <a:r>
              <a:rPr lang="it-IT" b="1" i="1" dirty="0" err="1">
                <a:solidFill>
                  <a:srgbClr val="C00000"/>
                </a:solidFill>
              </a:rPr>
              <a:t>disclosure</a:t>
            </a:r>
            <a:r>
              <a:rPr lang="it-IT" b="1" i="1" dirty="0">
                <a:solidFill>
                  <a:srgbClr val="C00000"/>
                </a:solidFill>
              </a:rPr>
              <a:t> </a:t>
            </a:r>
            <a:r>
              <a:rPr lang="it-IT" b="1" dirty="0">
                <a:solidFill>
                  <a:srgbClr val="C00000"/>
                </a:solidFill>
              </a:rPr>
              <a:t>dell’informazione richiesta</a:t>
            </a:r>
            <a:r>
              <a:rPr lang="it-IT" b="1" dirty="0"/>
              <a:t>;</a:t>
            </a:r>
          </a:p>
          <a:p>
            <a:pPr marL="342900" indent="-342900">
              <a:buFont typeface="+mj-lt"/>
              <a:buAutoNum type="alphaLcParenR"/>
            </a:pPr>
            <a:r>
              <a:rPr lang="it-IT" b="1" dirty="0"/>
              <a:t>dimostrare che il </a:t>
            </a:r>
            <a:r>
              <a:rPr lang="it-IT" b="1" dirty="0">
                <a:solidFill>
                  <a:srgbClr val="C00000"/>
                </a:solidFill>
              </a:rPr>
              <a:t>pregiudizio conseguente alla </a:t>
            </a:r>
            <a:r>
              <a:rPr lang="it-IT" b="1" i="1" dirty="0" err="1">
                <a:solidFill>
                  <a:srgbClr val="C00000"/>
                </a:solidFill>
              </a:rPr>
              <a:t>disclosure</a:t>
            </a:r>
            <a:r>
              <a:rPr lang="it-IT" b="1" i="1" dirty="0">
                <a:solidFill>
                  <a:srgbClr val="C00000"/>
                </a:solidFill>
              </a:rPr>
              <a:t> </a:t>
            </a:r>
            <a:r>
              <a:rPr lang="it-IT" b="1" dirty="0">
                <a:solidFill>
                  <a:srgbClr val="C00000"/>
                </a:solidFill>
              </a:rPr>
              <a:t>è un evento altamente probabile, e non soltanto possibile</a:t>
            </a:r>
            <a:r>
              <a:rPr lang="it-IT" b="1" dirty="0"/>
              <a:t>.</a:t>
            </a:r>
          </a:p>
        </p:txBody>
      </p:sp>
      <p:sp>
        <p:nvSpPr>
          <p:cNvPr id="3" name="CasellaDiTesto 2"/>
          <p:cNvSpPr txBox="1"/>
          <p:nvPr/>
        </p:nvSpPr>
        <p:spPr>
          <a:xfrm>
            <a:off x="2123728" y="1556792"/>
            <a:ext cx="6840760" cy="400110"/>
          </a:xfrm>
          <a:prstGeom prst="rect">
            <a:avLst/>
          </a:prstGeom>
          <a:noFill/>
        </p:spPr>
        <p:txBody>
          <a:bodyPr wrap="square" rtlCol="0">
            <a:spAutoFit/>
          </a:bodyPr>
          <a:lstStyle/>
          <a:p>
            <a:r>
              <a:rPr lang="it-IT" sz="2000" b="1" dirty="0">
                <a:solidFill>
                  <a:srgbClr val="C00000"/>
                </a:solidFill>
              </a:rPr>
              <a:t>LE ECCEZIONI RELATIVE O QUALIFICATE (LIMITI ALL’ACCESSO)</a:t>
            </a:r>
          </a:p>
        </p:txBody>
      </p:sp>
      <p:pic>
        <p:nvPicPr>
          <p:cNvPr id="4" name="Immagine 3"/>
          <p:cNvPicPr>
            <a:picLocks noChangeAspect="1"/>
          </p:cNvPicPr>
          <p:nvPr/>
        </p:nvPicPr>
        <p:blipFill rotWithShape="1">
          <a:blip r:embed="rId2"/>
          <a:srcRect l="37715" r="35825"/>
          <a:stretch/>
        </p:blipFill>
        <p:spPr>
          <a:xfrm>
            <a:off x="107504" y="2564904"/>
            <a:ext cx="2016224" cy="2381250"/>
          </a:xfrm>
          <a:prstGeom prst="rect">
            <a:avLst/>
          </a:prstGeom>
        </p:spPr>
      </p:pic>
    </p:spTree>
    <p:extLst>
      <p:ext uri="{BB962C8B-B14F-4D97-AF65-F5344CB8AC3E}">
        <p14:creationId xmlns:p14="http://schemas.microsoft.com/office/powerpoint/2010/main" val="2819238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1700808"/>
            <a:ext cx="6696744" cy="5016758"/>
          </a:xfrm>
          <a:prstGeom prst="rect">
            <a:avLst/>
          </a:prstGeom>
          <a:noFill/>
        </p:spPr>
        <p:txBody>
          <a:bodyPr wrap="square" rtlCol="0">
            <a:spAutoFit/>
          </a:bodyPr>
          <a:lstStyle/>
          <a:p>
            <a:pPr marL="285750" indent="-285750">
              <a:buFont typeface="Arial" panose="020B0604020202020204" pitchFamily="34" charset="0"/>
              <a:buChar char="•"/>
            </a:pPr>
            <a:r>
              <a:rPr lang="it-IT" sz="1600" b="1" dirty="0"/>
              <a:t>Detta valutazione, proprio perché relativa alla identificazione di un pregiudizio in concreto, </a:t>
            </a:r>
            <a:r>
              <a:rPr lang="it-IT" sz="1600" b="1" dirty="0">
                <a:solidFill>
                  <a:srgbClr val="C00000"/>
                </a:solidFill>
              </a:rPr>
              <a:t>non può essere compiuta che con riferimento al contesto temporale in cui viene formulata la domanda di accesso</a:t>
            </a:r>
            <a:r>
              <a:rPr lang="it-IT" sz="1600" b="1" dirty="0"/>
              <a:t>: il pregiudizio concreto, in altri termini, va valutato rispetto al </a:t>
            </a:r>
            <a:r>
              <a:rPr lang="it-IT" sz="1600" b="1" dirty="0">
                <a:solidFill>
                  <a:srgbClr val="C00000"/>
                </a:solidFill>
              </a:rPr>
              <a:t>momento ed al contesto in cui l’informazione viene resa accessibile</a:t>
            </a:r>
            <a:r>
              <a:rPr lang="it-IT" sz="1600" b="1" dirty="0"/>
              <a:t>, e non in termini assoluti ed atemporali. </a:t>
            </a:r>
          </a:p>
          <a:p>
            <a:pPr marL="285750" indent="-285750">
              <a:buFont typeface="Arial" panose="020B0604020202020204" pitchFamily="34" charset="0"/>
              <a:buChar char="•"/>
            </a:pPr>
            <a:r>
              <a:rPr lang="it-IT" sz="1600" b="1" dirty="0"/>
              <a:t>Tale processo logico è confermato dalle previsioni dei commi 4 e 5 dell’art. 5 bis del decreto trasparenza: da una parte, </a:t>
            </a:r>
            <a:r>
              <a:rPr lang="it-IT" sz="1600" b="1" dirty="0">
                <a:solidFill>
                  <a:srgbClr val="C00000"/>
                </a:solidFill>
              </a:rPr>
              <a:t>il diniego dell’accesso non è giustificato, se ai fini della protezione di tale interesse è sufficiente il differimento dello stesso</a:t>
            </a:r>
            <a:r>
              <a:rPr lang="it-IT" sz="1600" b="1" dirty="0"/>
              <a:t> per la tutela degli interessi considerati dalla norma (art. 5-bis, comma 5). </a:t>
            </a:r>
          </a:p>
          <a:p>
            <a:pPr marL="285750" indent="-285750">
              <a:buFont typeface="Arial" panose="020B0604020202020204" pitchFamily="34" charset="0"/>
              <a:buChar char="•"/>
            </a:pPr>
            <a:r>
              <a:rPr lang="it-IT" sz="1600" b="1" dirty="0"/>
              <a:t>I limiti, cioè, operano nell’arco temporale nel quale la tutela è giustificata in relazione alla natura del dato, del documento o dell’informazione di cui si chiede l’accesso (art. 5 bis co. 5). </a:t>
            </a:r>
          </a:p>
          <a:p>
            <a:pPr marL="285750" indent="-285750">
              <a:buFont typeface="Arial" panose="020B0604020202020204" pitchFamily="34" charset="0"/>
              <a:buChar char="•"/>
            </a:pPr>
            <a:r>
              <a:rPr lang="it-IT" sz="1600" b="1" dirty="0"/>
              <a:t>Allo stesso modo, l’amministrazione dovrà </a:t>
            </a:r>
            <a:r>
              <a:rPr lang="it-IT" sz="1600" b="1" dirty="0">
                <a:solidFill>
                  <a:srgbClr val="C00000"/>
                </a:solidFill>
              </a:rPr>
              <a:t>consentire l’accesso parziale </a:t>
            </a:r>
            <a:r>
              <a:rPr lang="it-IT" sz="1600" b="1" dirty="0"/>
              <a:t>utilizzando, se del caso, la tecnica dell’oscuramento di alcuni dati, </a:t>
            </a:r>
            <a:r>
              <a:rPr lang="it-IT" sz="1600" b="1" dirty="0">
                <a:solidFill>
                  <a:srgbClr val="C00000"/>
                </a:solidFill>
              </a:rPr>
              <a:t>qualora la protezione dell’interesse sotteso alla eccezione sia invece assicurato dal diniego di </a:t>
            </a:r>
            <a:r>
              <a:rPr lang="it-IT" sz="1600" b="1" dirty="0" err="1">
                <a:solidFill>
                  <a:srgbClr val="C00000"/>
                </a:solidFill>
              </a:rPr>
              <a:t>disclosure</a:t>
            </a:r>
            <a:r>
              <a:rPr lang="it-IT" sz="1600" b="1" dirty="0">
                <a:solidFill>
                  <a:srgbClr val="C00000"/>
                </a:solidFill>
              </a:rPr>
              <a:t> di una parte soltanto di esso</a:t>
            </a:r>
            <a:r>
              <a:rPr lang="it-IT" sz="1600" b="1" dirty="0"/>
              <a:t>. </a:t>
            </a:r>
          </a:p>
          <a:p>
            <a:pPr marL="285750" indent="-285750">
              <a:buFont typeface="Arial" panose="020B0604020202020204" pitchFamily="34" charset="0"/>
              <a:buChar char="•"/>
            </a:pPr>
            <a:r>
              <a:rPr lang="it-IT" sz="1600" b="1" dirty="0"/>
              <a:t>In questo caso, l’amministrazione è tenuta a consentire l’accesso alle </a:t>
            </a:r>
            <a:r>
              <a:rPr lang="it-IT" sz="1600" b="1" dirty="0">
                <a:solidFill>
                  <a:srgbClr val="C00000"/>
                </a:solidFill>
              </a:rPr>
              <a:t>parti restanti </a:t>
            </a:r>
            <a:r>
              <a:rPr lang="it-IT" sz="1600" b="1" dirty="0"/>
              <a:t>(art. 5-bis, comma 4, secondo alinea).</a:t>
            </a:r>
          </a:p>
        </p:txBody>
      </p:sp>
      <p:sp>
        <p:nvSpPr>
          <p:cNvPr id="3" name="CasellaDiTesto 2"/>
          <p:cNvSpPr txBox="1"/>
          <p:nvPr/>
        </p:nvSpPr>
        <p:spPr>
          <a:xfrm>
            <a:off x="2123728" y="1196752"/>
            <a:ext cx="6840760" cy="400110"/>
          </a:xfrm>
          <a:prstGeom prst="rect">
            <a:avLst/>
          </a:prstGeom>
          <a:noFill/>
        </p:spPr>
        <p:txBody>
          <a:bodyPr wrap="square" rtlCol="0">
            <a:spAutoFit/>
          </a:bodyPr>
          <a:lstStyle/>
          <a:p>
            <a:r>
              <a:rPr lang="it-IT" sz="2000" b="1" dirty="0">
                <a:solidFill>
                  <a:srgbClr val="C00000"/>
                </a:solidFill>
              </a:rPr>
              <a:t>LE ECCEZIONI RELATIVE O QUALIFICATE (LIMITI ALL’ACCESSO)</a:t>
            </a:r>
          </a:p>
        </p:txBody>
      </p:sp>
      <p:pic>
        <p:nvPicPr>
          <p:cNvPr id="4" name="Immagine 3"/>
          <p:cNvPicPr>
            <a:picLocks noChangeAspect="1"/>
          </p:cNvPicPr>
          <p:nvPr/>
        </p:nvPicPr>
        <p:blipFill rotWithShape="1">
          <a:blip r:embed="rId2"/>
          <a:srcRect l="37715" r="35825"/>
          <a:stretch/>
        </p:blipFill>
        <p:spPr>
          <a:xfrm>
            <a:off x="107504" y="2631926"/>
            <a:ext cx="2016224" cy="2381250"/>
          </a:xfrm>
          <a:prstGeom prst="rect">
            <a:avLst/>
          </a:prstGeom>
        </p:spPr>
      </p:pic>
    </p:spTree>
    <p:extLst>
      <p:ext uri="{BB962C8B-B14F-4D97-AF65-F5344CB8AC3E}">
        <p14:creationId xmlns:p14="http://schemas.microsoft.com/office/powerpoint/2010/main" val="23653833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83768" y="2060848"/>
            <a:ext cx="6336704" cy="3416320"/>
          </a:xfrm>
          <a:prstGeom prst="rect">
            <a:avLst/>
          </a:prstGeom>
          <a:noFill/>
        </p:spPr>
        <p:txBody>
          <a:bodyPr wrap="square" rtlCol="0">
            <a:spAutoFit/>
          </a:bodyPr>
          <a:lstStyle/>
          <a:p>
            <a:pPr marL="285750" indent="-285750">
              <a:buFont typeface="Arial" panose="020B0604020202020204" pitchFamily="34" charset="0"/>
              <a:buChar char="•"/>
            </a:pPr>
            <a:r>
              <a:rPr lang="it-IT" b="1" dirty="0"/>
              <a:t>Nella </a:t>
            </a:r>
            <a:r>
              <a:rPr lang="it-IT" b="1" dirty="0">
                <a:solidFill>
                  <a:srgbClr val="C00000"/>
                </a:solidFill>
              </a:rPr>
              <a:t>risposta negativa o parzialmente tale</a:t>
            </a:r>
            <a:r>
              <a:rPr lang="it-IT" b="1" dirty="0"/>
              <a:t>, sia per i casi di diniego connessi all’esistenza di limiti di cui ai co. 1 e 2 che per quelli connessi all’esistenza di casi di eccezioni assolute di cui al co. 3, </a:t>
            </a:r>
            <a:r>
              <a:rPr lang="it-IT" b="1" dirty="0">
                <a:solidFill>
                  <a:srgbClr val="C00000"/>
                </a:solidFill>
              </a:rPr>
              <a:t>l’amministrazione è tenuta a una congrua e completa, motivazione</a:t>
            </a:r>
            <a:r>
              <a:rPr lang="it-IT" b="1" dirty="0"/>
              <a:t>, tanto più necessaria in una fase sicuramente sperimentale quale quella che si apre con le prime richieste di accesso. </a:t>
            </a:r>
          </a:p>
          <a:p>
            <a:pPr marL="285750" indent="-285750">
              <a:buFont typeface="Arial" panose="020B0604020202020204" pitchFamily="34" charset="0"/>
              <a:buChar char="•"/>
            </a:pPr>
            <a:r>
              <a:rPr lang="it-IT" b="1" dirty="0"/>
              <a:t>La motivazione serve all’amministrazione per definire progressivamente </a:t>
            </a:r>
            <a:r>
              <a:rPr lang="it-IT" b="1" dirty="0">
                <a:solidFill>
                  <a:srgbClr val="C00000"/>
                </a:solidFill>
              </a:rPr>
              <a:t>proprie linee di condotta ragionevoli e legittime</a:t>
            </a:r>
            <a:r>
              <a:rPr lang="it-IT" b="1" dirty="0"/>
              <a:t>, al </a:t>
            </a:r>
            <a:r>
              <a:rPr lang="it-IT" b="1" dirty="0">
                <a:solidFill>
                  <a:srgbClr val="C00000"/>
                </a:solidFill>
              </a:rPr>
              <a:t>cittadino per comprendere ampiezza e limiti dell’accesso generalizzato</a:t>
            </a:r>
            <a:r>
              <a:rPr lang="it-IT" b="1" dirty="0"/>
              <a:t>, al </a:t>
            </a:r>
            <a:r>
              <a:rPr lang="it-IT" b="1" dirty="0">
                <a:solidFill>
                  <a:srgbClr val="C00000"/>
                </a:solidFill>
              </a:rPr>
              <a:t>giudice per sindacare adeguatamente le decisioni dell’amministrazione</a:t>
            </a:r>
            <a:r>
              <a:rPr lang="it-IT" b="1" dirty="0"/>
              <a:t>.</a:t>
            </a:r>
          </a:p>
        </p:txBody>
      </p:sp>
      <p:sp>
        <p:nvSpPr>
          <p:cNvPr id="3" name="CasellaDiTesto 2"/>
          <p:cNvSpPr txBox="1"/>
          <p:nvPr/>
        </p:nvSpPr>
        <p:spPr>
          <a:xfrm>
            <a:off x="2123728" y="1556792"/>
            <a:ext cx="6840760" cy="400110"/>
          </a:xfrm>
          <a:prstGeom prst="rect">
            <a:avLst/>
          </a:prstGeom>
          <a:noFill/>
        </p:spPr>
        <p:txBody>
          <a:bodyPr wrap="square" rtlCol="0">
            <a:spAutoFit/>
          </a:bodyPr>
          <a:lstStyle/>
          <a:p>
            <a:r>
              <a:rPr lang="it-IT" sz="2000" b="1" dirty="0">
                <a:solidFill>
                  <a:srgbClr val="C00000"/>
                </a:solidFill>
              </a:rPr>
              <a:t>MOTIVAZIONE DEL DINIEGO ALL’ACCESSO</a:t>
            </a:r>
          </a:p>
        </p:txBody>
      </p:sp>
      <p:pic>
        <p:nvPicPr>
          <p:cNvPr id="4" name="Immagine 3"/>
          <p:cNvPicPr>
            <a:picLocks noChangeAspect="1"/>
          </p:cNvPicPr>
          <p:nvPr/>
        </p:nvPicPr>
        <p:blipFill rotWithShape="1">
          <a:blip r:embed="rId2"/>
          <a:srcRect l="37715" r="35825"/>
          <a:stretch/>
        </p:blipFill>
        <p:spPr>
          <a:xfrm>
            <a:off x="107504" y="2564904"/>
            <a:ext cx="2016224" cy="2381250"/>
          </a:xfrm>
          <a:prstGeom prst="rect">
            <a:avLst/>
          </a:prstGeom>
        </p:spPr>
      </p:pic>
    </p:spTree>
    <p:extLst>
      <p:ext uri="{BB962C8B-B14F-4D97-AF65-F5344CB8AC3E}">
        <p14:creationId xmlns:p14="http://schemas.microsoft.com/office/powerpoint/2010/main" val="22188526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060848"/>
            <a:ext cx="6696744" cy="4524315"/>
          </a:xfrm>
          <a:prstGeom prst="rect">
            <a:avLst/>
          </a:prstGeom>
          <a:noFill/>
        </p:spPr>
        <p:txBody>
          <a:bodyPr wrap="square" rtlCol="0">
            <a:spAutoFit/>
          </a:bodyPr>
          <a:lstStyle/>
          <a:p>
            <a:pPr marL="285750" indent="-285750">
              <a:buFont typeface="Arial" panose="020B0604020202020204" pitchFamily="34" charset="0"/>
              <a:buChar char="•"/>
            </a:pPr>
            <a:r>
              <a:rPr lang="it-IT" b="1" dirty="0"/>
              <a:t>Possono, tuttavia, verificarsi circostanze in cui potrebbe essere </a:t>
            </a:r>
            <a:r>
              <a:rPr lang="it-IT" b="1" dirty="0">
                <a:solidFill>
                  <a:srgbClr val="C00000"/>
                </a:solidFill>
              </a:rPr>
              <a:t>pregiudizievole</a:t>
            </a:r>
            <a:r>
              <a:rPr lang="it-IT" b="1" dirty="0"/>
              <a:t> dell’interesse coinvolto imporre all’amministrazione </a:t>
            </a:r>
            <a:r>
              <a:rPr lang="it-IT" b="1" dirty="0">
                <a:solidFill>
                  <a:srgbClr val="C00000"/>
                </a:solidFill>
              </a:rPr>
              <a:t>anche solo di confermare o negare di essere in possesso di alcuni dati o informazioni </a:t>
            </a:r>
            <a:r>
              <a:rPr lang="it-IT" b="1" dirty="0"/>
              <a:t>(si consideri ad esempio il caso di informazioni su indagini in corso). </a:t>
            </a:r>
          </a:p>
          <a:p>
            <a:pPr marL="285750" indent="-285750">
              <a:buFont typeface="Arial" panose="020B0604020202020204" pitchFamily="34" charset="0"/>
              <a:buChar char="•"/>
            </a:pPr>
            <a:r>
              <a:rPr lang="it-IT" b="1" dirty="0"/>
              <a:t>In tali ipotesi, di stretta interpretazione, se si dovesse pretendere una puntale specificazione delle ragioni del diniego,  l’amministrazione </a:t>
            </a:r>
            <a:r>
              <a:rPr lang="it-IT" b="1" dirty="0">
                <a:solidFill>
                  <a:srgbClr val="C00000"/>
                </a:solidFill>
              </a:rPr>
              <a:t>potrebbe disvelare, in tutto o in parte, proprio informazioni e dati che la normativa ha escluso o limitato </a:t>
            </a:r>
            <a:r>
              <a:rPr lang="it-IT" b="1" dirty="0"/>
              <a:t>dall’accesso per tutelarne la riservatezza (pubblica o privata).</a:t>
            </a:r>
          </a:p>
          <a:p>
            <a:pPr marL="285750" indent="-285750">
              <a:buFont typeface="Arial" panose="020B0604020202020204" pitchFamily="34" charset="0"/>
              <a:buChar char="•"/>
            </a:pPr>
            <a:r>
              <a:rPr lang="it-IT" b="1" dirty="0"/>
              <a:t>Ove ci si trovi in situazioni del genere, e ove questo non comporti la rivelazione di informazioni protette, è quantomeno opportuno </a:t>
            </a:r>
            <a:r>
              <a:rPr lang="it-IT" b="1" dirty="0">
                <a:solidFill>
                  <a:srgbClr val="C00000"/>
                </a:solidFill>
              </a:rPr>
              <a:t>indicare le categorie di interessi pubblici o privati che si intendono tutelare e almeno le fonti normative </a:t>
            </a:r>
            <a:r>
              <a:rPr lang="it-IT" b="1" dirty="0"/>
              <a:t>che prevedono l’esclusione o la limitazione dell’accesso da cui dipende la scelta dell’amministrazione.</a:t>
            </a:r>
          </a:p>
        </p:txBody>
      </p:sp>
      <p:sp>
        <p:nvSpPr>
          <p:cNvPr id="3" name="CasellaDiTesto 2"/>
          <p:cNvSpPr txBox="1"/>
          <p:nvPr/>
        </p:nvSpPr>
        <p:spPr>
          <a:xfrm>
            <a:off x="2123728" y="1556792"/>
            <a:ext cx="6840760" cy="400110"/>
          </a:xfrm>
          <a:prstGeom prst="rect">
            <a:avLst/>
          </a:prstGeom>
          <a:noFill/>
        </p:spPr>
        <p:txBody>
          <a:bodyPr wrap="square" rtlCol="0">
            <a:spAutoFit/>
          </a:bodyPr>
          <a:lstStyle/>
          <a:p>
            <a:r>
              <a:rPr lang="it-IT" sz="2000" b="1" dirty="0">
                <a:solidFill>
                  <a:srgbClr val="C00000"/>
                </a:solidFill>
              </a:rPr>
              <a:t>MOTIVAZIONE DEL DINIEGO ALL’ACCESSO</a:t>
            </a:r>
          </a:p>
        </p:txBody>
      </p:sp>
      <p:pic>
        <p:nvPicPr>
          <p:cNvPr id="4" name="Immagine 3"/>
          <p:cNvPicPr>
            <a:picLocks noChangeAspect="1"/>
          </p:cNvPicPr>
          <p:nvPr/>
        </p:nvPicPr>
        <p:blipFill rotWithShape="1">
          <a:blip r:embed="rId2"/>
          <a:srcRect l="37715" r="35825"/>
          <a:stretch/>
        </p:blipFill>
        <p:spPr>
          <a:xfrm>
            <a:off x="107504" y="2564904"/>
            <a:ext cx="2016224" cy="2381250"/>
          </a:xfrm>
          <a:prstGeom prst="rect">
            <a:avLst/>
          </a:prstGeom>
        </p:spPr>
      </p:pic>
    </p:spTree>
    <p:extLst>
      <p:ext uri="{BB962C8B-B14F-4D97-AF65-F5344CB8AC3E}">
        <p14:creationId xmlns:p14="http://schemas.microsoft.com/office/powerpoint/2010/main" val="42798526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492896"/>
            <a:ext cx="6696744" cy="2862322"/>
          </a:xfrm>
          <a:prstGeom prst="rect">
            <a:avLst/>
          </a:prstGeom>
          <a:noFill/>
        </p:spPr>
        <p:txBody>
          <a:bodyPr wrap="square" rtlCol="0">
            <a:spAutoFit/>
          </a:bodyPr>
          <a:lstStyle/>
          <a:p>
            <a:pPr marL="285750" indent="-285750">
              <a:buFont typeface="Arial" panose="020B0604020202020204" pitchFamily="34" charset="0"/>
              <a:buChar char="•"/>
            </a:pPr>
            <a:r>
              <a:rPr lang="it-IT" b="1" dirty="0"/>
              <a:t>La definizione di Segreto di Stato è contenuta nell’art. 39 della legge 3 agosto 2007, n. 124, che ha abrogato la previgente legge 24 ottobre 1977, n. 801, secondo il quale </a:t>
            </a:r>
            <a:r>
              <a:rPr lang="it-IT" b="1" i="1" dirty="0"/>
              <a:t>“sono coperti dal segreto di Stato gli </a:t>
            </a:r>
            <a:r>
              <a:rPr lang="it-IT" b="1" i="1" dirty="0">
                <a:solidFill>
                  <a:srgbClr val="C00000"/>
                </a:solidFill>
              </a:rPr>
              <a:t>atti, i documenti, le notizie, le attività e ogni altra cosa la cui diffusione sia idonea a recare danno all'integrità della Repubblica</a:t>
            </a:r>
            <a:r>
              <a:rPr lang="it-IT" b="1" i="1" dirty="0"/>
              <a:t>, anche in relazione ad accordi internazionali, alla difesa delle istituzioni poste dalla Costituzione a suo fondamento, all’indipendenza dello Stato rispetto agli altri Stati e alle relazioni con essi, alla preparazione e alla difesa militare dello Stato”</a:t>
            </a:r>
            <a:r>
              <a:rPr lang="it-IT" b="1" dirty="0"/>
              <a:t>.</a:t>
            </a:r>
          </a:p>
        </p:txBody>
      </p:sp>
      <p:sp>
        <p:nvSpPr>
          <p:cNvPr id="3" name="CasellaDiTesto 2"/>
          <p:cNvSpPr txBox="1"/>
          <p:nvPr/>
        </p:nvSpPr>
        <p:spPr>
          <a:xfrm>
            <a:off x="2123728" y="1556792"/>
            <a:ext cx="3672408" cy="830997"/>
          </a:xfrm>
          <a:prstGeom prst="rect">
            <a:avLst/>
          </a:prstGeom>
          <a:noFill/>
        </p:spPr>
        <p:txBody>
          <a:bodyPr wrap="square" rtlCol="0">
            <a:spAutoFit/>
          </a:bodyPr>
          <a:lstStyle/>
          <a:p>
            <a:r>
              <a:rPr lang="it-IT" sz="2400" b="1" dirty="0">
                <a:solidFill>
                  <a:srgbClr val="C00000"/>
                </a:solidFill>
              </a:rPr>
              <a:t>LE ECCEZIONI ASSOLUTE</a:t>
            </a:r>
          </a:p>
          <a:p>
            <a:r>
              <a:rPr lang="it-IT" sz="2400" b="1" dirty="0">
                <a:solidFill>
                  <a:srgbClr val="C00000"/>
                </a:solidFill>
              </a:rPr>
              <a:t>Il segreto di Stato</a:t>
            </a: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41436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060848"/>
            <a:ext cx="6912768" cy="4801314"/>
          </a:xfrm>
          <a:prstGeom prst="rect">
            <a:avLst/>
          </a:prstGeom>
          <a:noFill/>
        </p:spPr>
        <p:txBody>
          <a:bodyPr wrap="square" rtlCol="0">
            <a:spAutoFit/>
          </a:bodyPr>
          <a:lstStyle/>
          <a:p>
            <a:pPr marL="285750" indent="-285750">
              <a:buFont typeface="Arial" panose="020B0604020202020204" pitchFamily="34" charset="0"/>
              <a:buChar char="•"/>
            </a:pPr>
            <a:r>
              <a:rPr lang="it-IT" b="1" dirty="0"/>
              <a:t>segreto </a:t>
            </a:r>
            <a:r>
              <a:rPr lang="it-IT" b="1" dirty="0">
                <a:solidFill>
                  <a:srgbClr val="C00000"/>
                </a:solidFill>
              </a:rPr>
              <a:t>statistico</a:t>
            </a:r>
          </a:p>
          <a:p>
            <a:pPr marL="285750" indent="-285750">
              <a:buFont typeface="Arial" panose="020B0604020202020204" pitchFamily="34" charset="0"/>
              <a:buChar char="•"/>
            </a:pPr>
            <a:r>
              <a:rPr lang="it-IT" b="1" dirty="0"/>
              <a:t>segreto </a:t>
            </a:r>
            <a:r>
              <a:rPr lang="it-IT" b="1" dirty="0">
                <a:solidFill>
                  <a:srgbClr val="C00000"/>
                </a:solidFill>
              </a:rPr>
              <a:t>bancario</a:t>
            </a:r>
          </a:p>
          <a:p>
            <a:pPr marL="285750" indent="-285750">
              <a:buFont typeface="Arial" panose="020B0604020202020204" pitchFamily="34" charset="0"/>
              <a:buChar char="•"/>
            </a:pPr>
            <a:r>
              <a:rPr lang="it-IT" b="1" dirty="0"/>
              <a:t>limiti alla divulgazione delle informazioni e dei dati conservati negli archivi automatizzati del Centro elaborazione dati in materia di tutela dell’</a:t>
            </a:r>
            <a:r>
              <a:rPr lang="it-IT" b="1" dirty="0">
                <a:solidFill>
                  <a:srgbClr val="C00000"/>
                </a:solidFill>
              </a:rPr>
              <a:t>ordine e della sicurezza pubblica</a:t>
            </a:r>
          </a:p>
          <a:p>
            <a:pPr marL="285750" indent="-285750">
              <a:buFont typeface="Arial" panose="020B0604020202020204" pitchFamily="34" charset="0"/>
              <a:buChar char="•"/>
            </a:pPr>
            <a:r>
              <a:rPr lang="it-IT" b="1" dirty="0"/>
              <a:t>segreto </a:t>
            </a:r>
            <a:r>
              <a:rPr lang="it-IT" b="1" dirty="0">
                <a:solidFill>
                  <a:srgbClr val="C00000"/>
                </a:solidFill>
              </a:rPr>
              <a:t>scientifico</a:t>
            </a:r>
          </a:p>
          <a:p>
            <a:pPr marL="285750" indent="-285750">
              <a:buFont typeface="Arial" panose="020B0604020202020204" pitchFamily="34" charset="0"/>
              <a:buChar char="•"/>
            </a:pPr>
            <a:r>
              <a:rPr lang="it-IT" b="1" dirty="0"/>
              <a:t>segreto </a:t>
            </a:r>
            <a:r>
              <a:rPr lang="it-IT" b="1" dirty="0">
                <a:solidFill>
                  <a:srgbClr val="C00000"/>
                </a:solidFill>
              </a:rPr>
              <a:t>industriale</a:t>
            </a:r>
          </a:p>
          <a:p>
            <a:pPr marL="285750" indent="-285750">
              <a:buFont typeface="Arial" panose="020B0604020202020204" pitchFamily="34" charset="0"/>
              <a:buChar char="•"/>
            </a:pPr>
            <a:r>
              <a:rPr lang="it-IT" b="1" dirty="0"/>
              <a:t>segreto sul </a:t>
            </a:r>
            <a:r>
              <a:rPr lang="it-IT" b="1" dirty="0">
                <a:solidFill>
                  <a:srgbClr val="C00000"/>
                </a:solidFill>
              </a:rPr>
              <a:t>contenuto della corrispondenza</a:t>
            </a:r>
          </a:p>
          <a:p>
            <a:pPr marL="285750" indent="-285750">
              <a:buFont typeface="Arial" panose="020B0604020202020204" pitchFamily="34" charset="0"/>
              <a:buChar char="•"/>
            </a:pPr>
            <a:r>
              <a:rPr lang="it-IT" b="1" dirty="0"/>
              <a:t>segreto </a:t>
            </a:r>
            <a:r>
              <a:rPr lang="it-IT" b="1" dirty="0">
                <a:solidFill>
                  <a:srgbClr val="C00000"/>
                </a:solidFill>
              </a:rPr>
              <a:t>professionale</a:t>
            </a:r>
          </a:p>
          <a:p>
            <a:pPr marL="285750" indent="-285750">
              <a:buFont typeface="Arial" panose="020B0604020202020204" pitchFamily="34" charset="0"/>
              <a:buChar char="•"/>
            </a:pPr>
            <a:r>
              <a:rPr lang="it-IT" b="1" dirty="0">
                <a:solidFill>
                  <a:srgbClr val="C00000"/>
                </a:solidFill>
              </a:rPr>
              <a:t>“pareri legali” </a:t>
            </a:r>
            <a:r>
              <a:rPr lang="it-IT" b="1" dirty="0"/>
              <a:t>che attengono al diritto di difesa in un procedimento contenzioso (giudiziario, arbitrale o amministrativa)</a:t>
            </a:r>
          </a:p>
          <a:p>
            <a:pPr marL="285750" indent="-285750">
              <a:buFont typeface="Arial" panose="020B0604020202020204" pitchFamily="34" charset="0"/>
              <a:buChar char="•"/>
            </a:pPr>
            <a:r>
              <a:rPr lang="it-IT" b="1" dirty="0"/>
              <a:t>divieti di divulgazione connessi al </a:t>
            </a:r>
            <a:r>
              <a:rPr lang="it-IT" b="1" dirty="0">
                <a:solidFill>
                  <a:srgbClr val="C00000"/>
                </a:solidFill>
              </a:rPr>
              <a:t>segreto d’ufficio</a:t>
            </a:r>
          </a:p>
          <a:p>
            <a:pPr marL="285750" indent="-285750">
              <a:buFont typeface="Arial" panose="020B0604020202020204" pitchFamily="34" charset="0"/>
              <a:buChar char="•"/>
            </a:pPr>
            <a:r>
              <a:rPr lang="it-IT" b="1" dirty="0">
                <a:solidFill>
                  <a:srgbClr val="C00000"/>
                </a:solidFill>
              </a:rPr>
              <a:t>segreto istruttorio </a:t>
            </a:r>
            <a:r>
              <a:rPr lang="it-IT" b="1" dirty="0"/>
              <a:t>in sede penale, delineato dall’art. 329 c.p.p., a tenore del quale </a:t>
            </a:r>
            <a:r>
              <a:rPr lang="it-IT" b="1" i="1" dirty="0"/>
              <a:t>“gli atti di indagine compiuti dal pubblico ministero e dalla polizia giudiziaria sono coperti da segreto fino a quando l’imputato non ne possa avere conoscenza e, comunque, non oltre la chiusura delle indagini preliminari”.</a:t>
            </a:r>
            <a:endParaRPr lang="it-IT" b="1" dirty="0"/>
          </a:p>
        </p:txBody>
      </p:sp>
      <p:sp>
        <p:nvSpPr>
          <p:cNvPr id="3" name="CasellaDiTesto 2"/>
          <p:cNvSpPr txBox="1"/>
          <p:nvPr/>
        </p:nvSpPr>
        <p:spPr>
          <a:xfrm>
            <a:off x="2123728" y="1196752"/>
            <a:ext cx="6408712" cy="830997"/>
          </a:xfrm>
          <a:prstGeom prst="rect">
            <a:avLst/>
          </a:prstGeom>
          <a:noFill/>
        </p:spPr>
        <p:txBody>
          <a:bodyPr wrap="square" rtlCol="0">
            <a:spAutoFit/>
          </a:bodyPr>
          <a:lstStyle/>
          <a:p>
            <a:r>
              <a:rPr lang="it-IT" sz="2400" b="1" dirty="0">
                <a:solidFill>
                  <a:srgbClr val="C00000"/>
                </a:solidFill>
              </a:rPr>
              <a:t>LE ECCEZIONI ASSOLUTE</a:t>
            </a:r>
          </a:p>
          <a:p>
            <a:r>
              <a:rPr lang="it-IT" sz="2400" b="1" dirty="0">
                <a:solidFill>
                  <a:srgbClr val="C00000"/>
                </a:solidFill>
              </a:rPr>
              <a:t>Altri casi di segreto e di divieto di divulgazione</a:t>
            </a: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3741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p:cNvGraphicFramePr/>
          <p:nvPr>
            <p:extLst>
              <p:ext uri="{D42A27DB-BD31-4B8C-83A1-F6EECF244321}">
                <p14:modId xmlns:p14="http://schemas.microsoft.com/office/powerpoint/2010/main" val="3952794572"/>
              </p:ext>
            </p:extLst>
          </p:nvPr>
        </p:nvGraphicFramePr>
        <p:xfrm>
          <a:off x="827584" y="1934835"/>
          <a:ext cx="8064896" cy="48785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asellaDiTesto 2"/>
          <p:cNvSpPr txBox="1"/>
          <p:nvPr/>
        </p:nvSpPr>
        <p:spPr>
          <a:xfrm>
            <a:off x="1239642" y="1268760"/>
            <a:ext cx="7632848" cy="954107"/>
          </a:xfrm>
          <a:prstGeom prst="rect">
            <a:avLst/>
          </a:prstGeom>
          <a:noFill/>
        </p:spPr>
        <p:txBody>
          <a:bodyPr wrap="square" rtlCol="0">
            <a:spAutoFit/>
          </a:bodyPr>
          <a:lstStyle/>
          <a:p>
            <a:r>
              <a:rPr lang="it-IT" sz="2800" b="1" dirty="0">
                <a:solidFill>
                  <a:srgbClr val="C00000"/>
                </a:solidFill>
              </a:rPr>
              <a:t>Le novità in tema di trasparenza dell’aggiornamento 2016 del PNA</a:t>
            </a:r>
          </a:p>
        </p:txBody>
      </p:sp>
    </p:spTree>
    <p:extLst>
      <p:ext uri="{BB962C8B-B14F-4D97-AF65-F5344CB8AC3E}">
        <p14:creationId xmlns:p14="http://schemas.microsoft.com/office/powerpoint/2010/main" val="42663094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206019"/>
            <a:ext cx="6912768" cy="4247317"/>
          </a:xfrm>
          <a:prstGeom prst="rect">
            <a:avLst/>
          </a:prstGeom>
          <a:noFill/>
        </p:spPr>
        <p:txBody>
          <a:bodyPr wrap="square" rtlCol="0">
            <a:spAutoFit/>
          </a:bodyPr>
          <a:lstStyle/>
          <a:p>
            <a:r>
              <a:rPr lang="it-IT" b="1" dirty="0">
                <a:solidFill>
                  <a:srgbClr val="C00000"/>
                </a:solidFill>
              </a:rPr>
              <a:t>Salvo che non sia possibile un accesso parziale</a:t>
            </a:r>
            <a:r>
              <a:rPr lang="it-IT" b="1" dirty="0"/>
              <a:t>, con oscuramento dei dati, alcuni divieti di divulgazione sono previsti dalla normativa vigente in materia di </a:t>
            </a:r>
            <a:r>
              <a:rPr lang="it-IT" b="1" dirty="0">
                <a:solidFill>
                  <a:srgbClr val="C00000"/>
                </a:solidFill>
              </a:rPr>
              <a:t>tutela della riservatezza</a:t>
            </a:r>
            <a:r>
              <a:rPr lang="it-IT" b="1" dirty="0"/>
              <a:t> con riferimento a:</a:t>
            </a:r>
          </a:p>
          <a:p>
            <a:pPr marL="285750" indent="-285750">
              <a:buFont typeface="Arial" panose="020B0604020202020204" pitchFamily="34" charset="0"/>
              <a:buChar char="•"/>
            </a:pPr>
            <a:r>
              <a:rPr lang="it-IT" b="1" dirty="0">
                <a:solidFill>
                  <a:srgbClr val="C00000"/>
                </a:solidFill>
              </a:rPr>
              <a:t>dati idonei a rivelare lo stato di salute</a:t>
            </a:r>
            <a:r>
              <a:rPr lang="it-IT" b="1" dirty="0"/>
              <a:t>, ossia a qualsiasi informazione da cui si possa desumere, anche indirettamente, lo stato di malattia o l’esistenza di patologie dei soggetti interessati, compreso qualsiasi riferimento alle condizioni di invalidità, disabilità o handicap fisici e/o psichici (art. 22, comma 8, del </a:t>
            </a:r>
            <a:r>
              <a:rPr lang="de-DE" b="1" dirty="0" err="1"/>
              <a:t>Codice</a:t>
            </a:r>
            <a:r>
              <a:rPr lang="de-DE" b="1" dirty="0"/>
              <a:t>; art. 7-bis, </a:t>
            </a:r>
            <a:r>
              <a:rPr lang="de-DE" b="1" dirty="0" err="1"/>
              <a:t>comma</a:t>
            </a:r>
            <a:r>
              <a:rPr lang="de-DE" b="1" dirty="0"/>
              <a:t> 6, d. </a:t>
            </a:r>
            <a:r>
              <a:rPr lang="de-DE" b="1" dirty="0" err="1"/>
              <a:t>lgs</a:t>
            </a:r>
            <a:r>
              <a:rPr lang="de-DE" b="1" dirty="0"/>
              <a:t>. n. 33/2013).</a:t>
            </a:r>
          </a:p>
          <a:p>
            <a:pPr marL="285750" indent="-285750">
              <a:buFont typeface="Arial" panose="020B0604020202020204" pitchFamily="34" charset="0"/>
              <a:buChar char="•"/>
            </a:pPr>
            <a:r>
              <a:rPr lang="it-IT" b="1" dirty="0">
                <a:solidFill>
                  <a:srgbClr val="C00000"/>
                </a:solidFill>
              </a:rPr>
              <a:t>dati idonei a rivelare la vita sessuale</a:t>
            </a:r>
            <a:r>
              <a:rPr lang="it-IT" b="1" dirty="0"/>
              <a:t> (art. 7-bis, comma 6, d. </a:t>
            </a:r>
            <a:r>
              <a:rPr lang="it-IT" b="1" dirty="0" err="1"/>
              <a:t>lgs</a:t>
            </a:r>
            <a:r>
              <a:rPr lang="it-IT" b="1" dirty="0"/>
              <a:t>. n. 33/2013).</a:t>
            </a:r>
          </a:p>
          <a:p>
            <a:pPr marL="285750" indent="-285750">
              <a:buFont typeface="Arial" panose="020B0604020202020204" pitchFamily="34" charset="0"/>
              <a:buChar char="•"/>
            </a:pPr>
            <a:r>
              <a:rPr lang="it-IT" b="1" dirty="0">
                <a:solidFill>
                  <a:srgbClr val="C00000"/>
                </a:solidFill>
              </a:rPr>
              <a:t>dati identificativi di persone fisiche beneficiarie di aiuti economici da cui è possibile ricavare informazioni relative allo stato di salute ovvero alla situazione di disagio economico-sociale degli interessati </a:t>
            </a:r>
            <a:r>
              <a:rPr lang="it-IT" b="1" dirty="0"/>
              <a:t>(divieto previsto dall’art. 26, comma 4, d. </a:t>
            </a:r>
            <a:r>
              <a:rPr lang="it-IT" b="1" dirty="0" err="1"/>
              <a:t>lgs</a:t>
            </a:r>
            <a:r>
              <a:rPr lang="it-IT" b="1" dirty="0"/>
              <a:t>. n. 33/2013)</a:t>
            </a:r>
          </a:p>
        </p:txBody>
      </p:sp>
      <p:sp>
        <p:nvSpPr>
          <p:cNvPr id="3" name="CasellaDiTesto 2"/>
          <p:cNvSpPr txBox="1"/>
          <p:nvPr/>
        </p:nvSpPr>
        <p:spPr>
          <a:xfrm>
            <a:off x="2123728" y="1196752"/>
            <a:ext cx="6408712" cy="830997"/>
          </a:xfrm>
          <a:prstGeom prst="rect">
            <a:avLst/>
          </a:prstGeom>
          <a:noFill/>
        </p:spPr>
        <p:txBody>
          <a:bodyPr wrap="square" rtlCol="0">
            <a:spAutoFit/>
          </a:bodyPr>
          <a:lstStyle/>
          <a:p>
            <a:r>
              <a:rPr lang="it-IT" sz="2400" b="1" dirty="0">
                <a:solidFill>
                  <a:srgbClr val="C00000"/>
                </a:solidFill>
              </a:rPr>
              <a:t>LE ECCEZIONI ASSOLUTE</a:t>
            </a:r>
          </a:p>
          <a:p>
            <a:r>
              <a:rPr lang="it-IT" sz="2400" b="1" dirty="0">
                <a:solidFill>
                  <a:srgbClr val="C00000"/>
                </a:solidFill>
              </a:rPr>
              <a:t>Altri casi di segreto e di divieto di divulgazione</a:t>
            </a: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1155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206019"/>
            <a:ext cx="6912768" cy="3693319"/>
          </a:xfrm>
          <a:prstGeom prst="rect">
            <a:avLst/>
          </a:prstGeom>
          <a:noFill/>
        </p:spPr>
        <p:txBody>
          <a:bodyPr wrap="square" rtlCol="0">
            <a:spAutoFit/>
          </a:bodyPr>
          <a:lstStyle/>
          <a:p>
            <a:pPr marL="285750" indent="-285750">
              <a:buFont typeface="Arial" panose="020B0604020202020204" pitchFamily="34" charset="0"/>
              <a:buChar char="•"/>
            </a:pPr>
            <a:r>
              <a:rPr lang="it-IT" b="1" dirty="0"/>
              <a:t>Resta, in ogni caso, ferma la possibilità che i dati personali per i quali sia stato negato l’accesso civico possano essere resi ostensibili al soggetto che abbia comunque motivato nell’istanza l’esistenza di «un interesse diretto, concreto e attuale, corrispondente ad una situazione giuridicamente tutelata e collegata al documento al quale è chiesto l’accesso», </a:t>
            </a:r>
            <a:r>
              <a:rPr lang="it-IT" b="1" dirty="0">
                <a:solidFill>
                  <a:srgbClr val="C00000"/>
                </a:solidFill>
              </a:rPr>
              <a:t>trasformando di fatto, con riferimento alla conoscenza dei dati personali, l’istanza di accesso civico in un’istanza di accesso ai sensi della l. 241/1990</a:t>
            </a:r>
            <a:r>
              <a:rPr lang="it-IT" b="1" dirty="0"/>
              <a:t>.</a:t>
            </a:r>
          </a:p>
          <a:p>
            <a:pPr marL="285750" indent="-285750">
              <a:buFont typeface="Arial" panose="020B0604020202020204" pitchFamily="34" charset="0"/>
              <a:buChar char="•"/>
            </a:pPr>
            <a:r>
              <a:rPr lang="it-IT" b="1" dirty="0"/>
              <a:t>Il </a:t>
            </a:r>
            <a:r>
              <a:rPr lang="it-IT" b="1" dirty="0">
                <a:solidFill>
                  <a:srgbClr val="C00000"/>
                </a:solidFill>
              </a:rPr>
              <a:t>diritto di accesso ai propri dati personali </a:t>
            </a:r>
            <a:r>
              <a:rPr lang="it-IT" b="1" dirty="0"/>
              <a:t>rimane, invece, regolato dagli artt. 7 ss. del d. </a:t>
            </a:r>
            <a:r>
              <a:rPr lang="it-IT" b="1" dirty="0" err="1"/>
              <a:t>lgs</a:t>
            </a:r>
            <a:r>
              <a:rPr lang="it-IT" b="1" dirty="0"/>
              <a:t>. n. 196/2003 e dal procedimento ivi previsto per la relativa tutela, inclusi i limiti di conoscibilità espressamente previsti anche nei confronti dell’interessato medesimo (art. 8 del d.lgs. n. 196/2003).</a:t>
            </a:r>
          </a:p>
        </p:txBody>
      </p:sp>
      <p:sp>
        <p:nvSpPr>
          <p:cNvPr id="3" name="CasellaDiTesto 2"/>
          <p:cNvSpPr txBox="1"/>
          <p:nvPr/>
        </p:nvSpPr>
        <p:spPr>
          <a:xfrm>
            <a:off x="2123728" y="1196752"/>
            <a:ext cx="6408712" cy="830997"/>
          </a:xfrm>
          <a:prstGeom prst="rect">
            <a:avLst/>
          </a:prstGeom>
          <a:noFill/>
        </p:spPr>
        <p:txBody>
          <a:bodyPr wrap="square" rtlCol="0">
            <a:spAutoFit/>
          </a:bodyPr>
          <a:lstStyle/>
          <a:p>
            <a:r>
              <a:rPr lang="it-IT" sz="2400" b="1" dirty="0">
                <a:solidFill>
                  <a:srgbClr val="C00000"/>
                </a:solidFill>
              </a:rPr>
              <a:t>LE ECCEZIONI ASSOLUTE</a:t>
            </a:r>
          </a:p>
          <a:p>
            <a:r>
              <a:rPr lang="it-IT" sz="2400" b="1" dirty="0">
                <a:solidFill>
                  <a:srgbClr val="C00000"/>
                </a:solidFill>
              </a:rPr>
              <a:t>Altri casi di segreto e di divieto di divulgazione</a:t>
            </a: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0376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206019"/>
            <a:ext cx="6912768" cy="4247317"/>
          </a:xfrm>
          <a:prstGeom prst="rect">
            <a:avLst/>
          </a:prstGeom>
          <a:noFill/>
        </p:spPr>
        <p:txBody>
          <a:bodyPr wrap="square" rtlCol="0">
            <a:spAutoFit/>
          </a:bodyPr>
          <a:lstStyle/>
          <a:p>
            <a:r>
              <a:rPr lang="it-IT" b="1" dirty="0"/>
              <a:t>Con riferimento ai casi in cui l’accesso generalizzato a dati, documenti e informazioni la cui conoscibilità è subordinata sulla base della </a:t>
            </a:r>
            <a:r>
              <a:rPr lang="it-IT" b="1" dirty="0">
                <a:solidFill>
                  <a:srgbClr val="C00000"/>
                </a:solidFill>
              </a:rPr>
              <a:t>normativa di settore al rispetto di specifiche condizioni, modalità o limiti</a:t>
            </a:r>
            <a:r>
              <a:rPr lang="it-IT" b="1" dirty="0"/>
              <a:t>, si consideri </a:t>
            </a:r>
          </a:p>
          <a:p>
            <a:pPr marL="285750" indent="-285750">
              <a:buFont typeface="Arial" panose="020B0604020202020204" pitchFamily="34" charset="0"/>
              <a:buChar char="•"/>
            </a:pPr>
            <a:r>
              <a:rPr lang="it-IT" b="1" dirty="0"/>
              <a:t>la disciplina sugli </a:t>
            </a:r>
            <a:r>
              <a:rPr lang="it-IT" b="1" dirty="0">
                <a:solidFill>
                  <a:srgbClr val="C00000"/>
                </a:solidFill>
              </a:rPr>
              <a:t>atti dello stato civile </a:t>
            </a:r>
          </a:p>
          <a:p>
            <a:pPr marL="285750" indent="-285750">
              <a:buFont typeface="Arial" panose="020B0604020202020204" pitchFamily="34" charset="0"/>
              <a:buChar char="•"/>
            </a:pPr>
            <a:r>
              <a:rPr lang="it-IT" b="1" dirty="0"/>
              <a:t>e quella sulle </a:t>
            </a:r>
            <a:r>
              <a:rPr lang="it-IT" b="1" dirty="0">
                <a:solidFill>
                  <a:srgbClr val="C00000"/>
                </a:solidFill>
              </a:rPr>
              <a:t>informazioni contenute nelle anagrafi della popolazione</a:t>
            </a:r>
            <a:r>
              <a:rPr lang="it-IT" b="1" dirty="0"/>
              <a:t> conoscibili nelle modalità previste dalle relative discipline di settore, </a:t>
            </a:r>
          </a:p>
          <a:p>
            <a:pPr marL="285750" indent="-285750">
              <a:buFont typeface="Arial" panose="020B0604020202020204" pitchFamily="34" charset="0"/>
              <a:buChar char="•"/>
            </a:pPr>
            <a:r>
              <a:rPr lang="it-IT" b="1" dirty="0"/>
              <a:t>agli </a:t>
            </a:r>
            <a:r>
              <a:rPr lang="it-IT" b="1" dirty="0">
                <a:solidFill>
                  <a:srgbClr val="C00000"/>
                </a:solidFill>
              </a:rPr>
              <a:t>Archivi di Stato </a:t>
            </a:r>
            <a:r>
              <a:rPr lang="it-IT" b="1" dirty="0"/>
              <a:t>e altri Archivi disciplinati dagli artt. 122 ss. del D. </a:t>
            </a:r>
            <a:r>
              <a:rPr lang="it-IT" b="1" dirty="0" err="1"/>
              <a:t>Lgs</a:t>
            </a:r>
            <a:r>
              <a:rPr lang="it-IT" b="1" dirty="0"/>
              <a:t>. 22/01/2004, n. 42 «</a:t>
            </a:r>
            <a:r>
              <a:rPr lang="it-IT" b="1" i="1" dirty="0"/>
              <a:t>Codice dei beni culturali e del paesaggio, ai sensi dell’articolo 10 della legge 6 luglio 2002, n. 137</a:t>
            </a:r>
            <a:r>
              <a:rPr lang="it-IT" b="1" dirty="0"/>
              <a:t>, che ne regolano le forme di consultazione; </a:t>
            </a:r>
          </a:p>
          <a:p>
            <a:pPr marL="285750" indent="-285750">
              <a:buFont typeface="Arial" panose="020B0604020202020204" pitchFamily="34" charset="0"/>
              <a:buChar char="•"/>
            </a:pPr>
            <a:r>
              <a:rPr lang="it-IT" b="1" dirty="0"/>
              <a:t>agli </a:t>
            </a:r>
            <a:r>
              <a:rPr lang="it-IT" b="1" dirty="0">
                <a:solidFill>
                  <a:srgbClr val="C00000"/>
                </a:solidFill>
              </a:rPr>
              <a:t>elenchi dei contribuenti e alle relative dichiarazioni dei redditi </a:t>
            </a:r>
            <a:r>
              <a:rPr lang="it-IT" b="1" dirty="0"/>
              <a:t>la cui visione ed estrazione di copia è ammessa nelle forme stabile dall’art. 69, comma 6, del </a:t>
            </a:r>
            <a:r>
              <a:rPr lang="it-IT" b="1" dirty="0" err="1"/>
              <a:t>d.P.R.</a:t>
            </a:r>
            <a:r>
              <a:rPr lang="it-IT" b="1" dirty="0"/>
              <a:t> n. 600/19732</a:t>
            </a:r>
          </a:p>
        </p:txBody>
      </p:sp>
      <p:sp>
        <p:nvSpPr>
          <p:cNvPr id="3" name="CasellaDiTesto 2"/>
          <p:cNvSpPr txBox="1"/>
          <p:nvPr/>
        </p:nvSpPr>
        <p:spPr>
          <a:xfrm>
            <a:off x="2123728" y="836712"/>
            <a:ext cx="6768752" cy="1292662"/>
          </a:xfrm>
          <a:prstGeom prst="rect">
            <a:avLst/>
          </a:prstGeom>
          <a:noFill/>
        </p:spPr>
        <p:txBody>
          <a:bodyPr wrap="square" rtlCol="0">
            <a:spAutoFit/>
          </a:bodyPr>
          <a:lstStyle/>
          <a:p>
            <a:r>
              <a:rPr lang="it-IT" sz="2400" b="1" dirty="0">
                <a:solidFill>
                  <a:srgbClr val="C00000"/>
                </a:solidFill>
              </a:rPr>
              <a:t>LE ECCEZIONI ASSOLUTE</a:t>
            </a:r>
          </a:p>
          <a:p>
            <a:r>
              <a:rPr lang="it-IT" b="1" dirty="0">
                <a:solidFill>
                  <a:srgbClr val="C00000"/>
                </a:solidFill>
              </a:rPr>
              <a:t>Eccezioni assolute in caso in cui l’accesso è subordinato dalla “disciplina vigente al rispetto di specifiche condizioni, modalità o limiti, inclusi quelli di cui all’art. 24 c. 1 della legge 241/1990</a:t>
            </a:r>
            <a:endParaRPr lang="it-IT" sz="2400" b="1" dirty="0">
              <a:solidFill>
                <a:srgbClr val="C00000"/>
              </a:solidFill>
            </a:endParaRP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8549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206019"/>
            <a:ext cx="6912768" cy="3970318"/>
          </a:xfrm>
          <a:prstGeom prst="rect">
            <a:avLst/>
          </a:prstGeom>
          <a:noFill/>
        </p:spPr>
        <p:txBody>
          <a:bodyPr wrap="square" rtlCol="0">
            <a:spAutoFit/>
          </a:bodyPr>
          <a:lstStyle/>
          <a:p>
            <a:r>
              <a:rPr lang="it-IT" b="1" dirty="0"/>
              <a:t>Gli altri casi di esclusione indicati dall’art. </a:t>
            </a:r>
            <a:r>
              <a:rPr lang="it-IT" b="1" dirty="0">
                <a:solidFill>
                  <a:srgbClr val="C00000"/>
                </a:solidFill>
              </a:rPr>
              <a:t>24 c. 1 della l. 241/1990 </a:t>
            </a:r>
            <a:r>
              <a:rPr lang="it-IT" b="1" dirty="0"/>
              <a:t>attengono:</a:t>
            </a:r>
          </a:p>
          <a:p>
            <a:pPr marL="342900" indent="-342900">
              <a:buFont typeface="+mj-lt"/>
              <a:buAutoNum type="alphaLcParenR"/>
            </a:pPr>
            <a:r>
              <a:rPr lang="it-IT" b="1" dirty="0"/>
              <a:t>i </a:t>
            </a:r>
            <a:r>
              <a:rPr lang="it-IT" b="1" dirty="0">
                <a:solidFill>
                  <a:srgbClr val="C00000"/>
                </a:solidFill>
              </a:rPr>
              <a:t>divieti di divulgazione espressamente previsti </a:t>
            </a:r>
            <a:r>
              <a:rPr lang="it-IT" b="1" dirty="0"/>
              <a:t>dal regolamento governativo di cui al co. 6 dell’art. 24 della legge 241/1990 e dai regolamenti delle pubbliche amministrazioni adottati ai sensi del co. 2 del medesimo articolo 24;</a:t>
            </a:r>
          </a:p>
          <a:p>
            <a:pPr marL="342900" indent="-342900">
              <a:buFont typeface="+mj-lt"/>
              <a:buAutoNum type="alphaLcParenR"/>
            </a:pPr>
            <a:r>
              <a:rPr lang="it-IT" b="1" dirty="0"/>
              <a:t>nei </a:t>
            </a:r>
            <a:r>
              <a:rPr lang="it-IT" b="1" dirty="0">
                <a:solidFill>
                  <a:srgbClr val="C00000"/>
                </a:solidFill>
              </a:rPr>
              <a:t>procedimenti tributari</a:t>
            </a:r>
            <a:r>
              <a:rPr lang="it-IT" b="1" dirty="0"/>
              <a:t>, alle particolari norme che li regolano;</a:t>
            </a:r>
          </a:p>
          <a:p>
            <a:pPr marL="342900" indent="-342900">
              <a:buFont typeface="+mj-lt"/>
              <a:buAutoNum type="alphaLcParenR"/>
            </a:pPr>
            <a:r>
              <a:rPr lang="it-IT" b="1" dirty="0"/>
              <a:t>nei confronti dell’attività della pubblica amministrazione diretta all’</a:t>
            </a:r>
            <a:r>
              <a:rPr lang="it-IT" b="1" dirty="0">
                <a:solidFill>
                  <a:srgbClr val="C00000"/>
                </a:solidFill>
              </a:rPr>
              <a:t>emanazione di atti normativi, amministrativi generali, di pianificazione e di programmazione</a:t>
            </a:r>
            <a:r>
              <a:rPr lang="it-IT" b="1" dirty="0"/>
              <a:t>, alle particolari disposizioni che ne regolano la formazione</a:t>
            </a:r>
          </a:p>
          <a:p>
            <a:pPr marL="342900" indent="-342900">
              <a:buFont typeface="+mj-lt"/>
              <a:buAutoNum type="alphaLcParenR"/>
            </a:pPr>
            <a:r>
              <a:rPr lang="it-IT" b="1" dirty="0"/>
              <a:t>nei </a:t>
            </a:r>
            <a:r>
              <a:rPr lang="it-IT" b="1" dirty="0">
                <a:solidFill>
                  <a:srgbClr val="C00000"/>
                </a:solidFill>
              </a:rPr>
              <a:t>procedimenti selettivi, alle esclusioni dei documenti amministrativi contenenti informazioni di carattere psicoattitudinale relativi a terzi</a:t>
            </a:r>
            <a:r>
              <a:rPr lang="it-IT" b="1" dirty="0"/>
              <a:t>.</a:t>
            </a:r>
          </a:p>
        </p:txBody>
      </p:sp>
      <p:sp>
        <p:nvSpPr>
          <p:cNvPr id="3" name="CasellaDiTesto 2"/>
          <p:cNvSpPr txBox="1"/>
          <p:nvPr/>
        </p:nvSpPr>
        <p:spPr>
          <a:xfrm>
            <a:off x="2123728" y="836712"/>
            <a:ext cx="6768752" cy="1292662"/>
          </a:xfrm>
          <a:prstGeom prst="rect">
            <a:avLst/>
          </a:prstGeom>
          <a:noFill/>
        </p:spPr>
        <p:txBody>
          <a:bodyPr wrap="square" rtlCol="0">
            <a:spAutoFit/>
          </a:bodyPr>
          <a:lstStyle/>
          <a:p>
            <a:r>
              <a:rPr lang="it-IT" sz="2400" b="1" dirty="0">
                <a:solidFill>
                  <a:srgbClr val="C00000"/>
                </a:solidFill>
              </a:rPr>
              <a:t>LE ECCEZIONI ASSOLUTE</a:t>
            </a:r>
          </a:p>
          <a:p>
            <a:r>
              <a:rPr lang="it-IT" b="1" dirty="0">
                <a:solidFill>
                  <a:srgbClr val="C00000"/>
                </a:solidFill>
              </a:rPr>
              <a:t>Eccezioni assolute in caso in cui l’accesso è subordinato dalla “disciplina vigente al rispetto di specifiche condizioni, modalità o limiti, inclusi quelli di cui all’art. 24 c. 1 della legge 241/1990</a:t>
            </a:r>
            <a:endParaRPr lang="it-IT" sz="2400" b="1" dirty="0">
              <a:solidFill>
                <a:srgbClr val="C00000"/>
              </a:solidFill>
            </a:endParaRP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6699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206019"/>
            <a:ext cx="6912768" cy="4247317"/>
          </a:xfrm>
          <a:prstGeom prst="rect">
            <a:avLst/>
          </a:prstGeom>
          <a:noFill/>
        </p:spPr>
        <p:txBody>
          <a:bodyPr wrap="square" rtlCol="0">
            <a:spAutoFit/>
          </a:bodyPr>
          <a:lstStyle/>
          <a:p>
            <a:pPr marL="285750" indent="-285750">
              <a:buFont typeface="Arial" panose="020B0604020202020204" pitchFamily="34" charset="0"/>
              <a:buChar char="•"/>
            </a:pPr>
            <a:r>
              <a:rPr lang="it-IT" b="1" dirty="0"/>
              <a:t>Con riferimento ai casi di cui alla lett. a) dell’art. 24, co 1, legge 241, si sottolinea che il </a:t>
            </a:r>
            <a:r>
              <a:rPr lang="it-IT" b="1" dirty="0">
                <a:solidFill>
                  <a:srgbClr val="C00000"/>
                </a:solidFill>
              </a:rPr>
              <a:t>regolamento governativo </a:t>
            </a:r>
            <a:r>
              <a:rPr lang="it-IT" b="1" dirty="0"/>
              <a:t>di cui all’art. 24 co. 6 della medesima legge 241 ancora non è stato adottato </a:t>
            </a:r>
            <a:r>
              <a:rPr lang="it-IT" b="1" dirty="0">
                <a:solidFill>
                  <a:srgbClr val="C00000"/>
                </a:solidFill>
              </a:rPr>
              <a:t>né risultano adottati i regolamenti delle amministrazioni</a:t>
            </a:r>
            <a:r>
              <a:rPr lang="it-IT" b="1" dirty="0"/>
              <a:t> ai sensi dell’art. 24 co. 2 che devono individuare le categorie di documenti formati o rientranti nella loro disponibilità sottratti all’accesso ai sensi del co. 1 dello stesso articolo 24 e cioè relativi alle stesse categorie di casi o procedimenti previsti in detto comma.</a:t>
            </a:r>
          </a:p>
          <a:p>
            <a:pPr marL="285750" indent="-285750">
              <a:buFont typeface="Arial" panose="020B0604020202020204" pitchFamily="34" charset="0"/>
              <a:buChar char="•"/>
            </a:pPr>
            <a:r>
              <a:rPr lang="it-IT" b="1" dirty="0">
                <a:solidFill>
                  <a:srgbClr val="C00000"/>
                </a:solidFill>
              </a:rPr>
              <a:t>Giova evidenziare che il regolamento governativo di cui al co. 6 dell’art. 24 della legge 241/1990 deve disciplinare i casi di sottrazione all’accesso con riferimento alle stesse categorie di interessi che la normativa sull’accesso generalizzato identifica come casi di esclusioni “relative” all’accesso generalizzato stesso. Si profila, dunque, una potenziale sovrapposizione fra le due normative.</a:t>
            </a:r>
          </a:p>
        </p:txBody>
      </p:sp>
      <p:sp>
        <p:nvSpPr>
          <p:cNvPr id="3" name="CasellaDiTesto 2"/>
          <p:cNvSpPr txBox="1"/>
          <p:nvPr/>
        </p:nvSpPr>
        <p:spPr>
          <a:xfrm>
            <a:off x="2123728" y="692696"/>
            <a:ext cx="6768752" cy="1292662"/>
          </a:xfrm>
          <a:prstGeom prst="rect">
            <a:avLst/>
          </a:prstGeom>
          <a:noFill/>
        </p:spPr>
        <p:txBody>
          <a:bodyPr wrap="square" rtlCol="0">
            <a:spAutoFit/>
          </a:bodyPr>
          <a:lstStyle/>
          <a:p>
            <a:r>
              <a:rPr lang="it-IT" sz="2400" b="1" dirty="0">
                <a:solidFill>
                  <a:srgbClr val="C00000"/>
                </a:solidFill>
              </a:rPr>
              <a:t>LE ECCEZIONI ASSOLUTE</a:t>
            </a:r>
          </a:p>
          <a:p>
            <a:r>
              <a:rPr lang="it-IT" b="1" dirty="0">
                <a:solidFill>
                  <a:srgbClr val="C00000"/>
                </a:solidFill>
              </a:rPr>
              <a:t>Eccezioni assolute in caso in cui l’accesso è subordinato dalla “disciplina vigente al rispetto di specifiche condizioni, modalità o limiti, inclusi quelli di cui all’art. 24 c. 1 della legge 241/1990</a:t>
            </a:r>
            <a:endParaRPr lang="it-IT" sz="2400" b="1" dirty="0">
              <a:solidFill>
                <a:srgbClr val="C00000"/>
              </a:solidFill>
            </a:endParaRP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342289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361069"/>
            <a:ext cx="6912768" cy="4524315"/>
          </a:xfrm>
          <a:prstGeom prst="rect">
            <a:avLst/>
          </a:prstGeom>
          <a:noFill/>
        </p:spPr>
        <p:txBody>
          <a:bodyPr wrap="square" rtlCol="0">
            <a:spAutoFit/>
          </a:bodyPr>
          <a:lstStyle/>
          <a:p>
            <a:pPr marL="285750" indent="-285750">
              <a:buFont typeface="Arial" panose="020B0604020202020204" pitchFamily="34" charset="0"/>
              <a:buChar char="•"/>
            </a:pPr>
            <a:r>
              <a:rPr lang="it-IT" b="1" dirty="0"/>
              <a:t>Atteso tale quadro normativo, il richiamo che il co. 3 dell’art. 5bis del decreto trasparenza fa all’art. 24 co. 1 non può che essere interpretato, sia in relazione al dato testuale, sia in relazione al dato sistematico, nel senso che </a:t>
            </a:r>
            <a:r>
              <a:rPr lang="it-IT" b="1" dirty="0">
                <a:solidFill>
                  <a:srgbClr val="C00000"/>
                </a:solidFill>
              </a:rPr>
              <a:t>risultano sottratti in termini assoluti all’accesso generalizzato solo i documenti, i dati e le informazioni di cui all’art. 24, co. 1</a:t>
            </a:r>
            <a:r>
              <a:rPr lang="it-IT" b="1" dirty="0"/>
              <a:t>. </a:t>
            </a:r>
          </a:p>
          <a:p>
            <a:pPr marL="285750" indent="-285750">
              <a:buFont typeface="Arial" panose="020B0604020202020204" pitchFamily="34" charset="0"/>
              <a:buChar char="•"/>
            </a:pPr>
            <a:r>
              <a:rPr lang="it-IT" b="1" dirty="0"/>
              <a:t>Quanto al dato testuale, appare infatti evidente – a fronte delle molteplici tipologie di esclusioni dettate dall’art. 24 della legge 241/1990 ai fini dell’accesso documentale – l’intenzione del legislatore delegato di richiamare le sole esclusioni previste nel co. 1, con la conseguente, sicura esclusione di tutte le altre, previste nel medesimo articolo (</a:t>
            </a:r>
            <a:r>
              <a:rPr lang="it-IT" b="1" i="1" dirty="0" err="1">
                <a:solidFill>
                  <a:srgbClr val="C00000"/>
                </a:solidFill>
              </a:rPr>
              <a:t>ubi</a:t>
            </a:r>
            <a:r>
              <a:rPr lang="it-IT" b="1" i="1" dirty="0">
                <a:solidFill>
                  <a:srgbClr val="C00000"/>
                </a:solidFill>
              </a:rPr>
              <a:t> </a:t>
            </a:r>
            <a:r>
              <a:rPr lang="it-IT" b="1" i="1" dirty="0" err="1">
                <a:solidFill>
                  <a:srgbClr val="C00000"/>
                </a:solidFill>
              </a:rPr>
              <a:t>voluit</a:t>
            </a:r>
            <a:r>
              <a:rPr lang="it-IT" b="1" i="1" dirty="0">
                <a:solidFill>
                  <a:srgbClr val="C00000"/>
                </a:solidFill>
              </a:rPr>
              <a:t>, dixit</a:t>
            </a:r>
            <a:r>
              <a:rPr lang="it-IT" b="1" dirty="0"/>
              <a:t>).</a:t>
            </a:r>
          </a:p>
          <a:p>
            <a:pPr marL="285750" indent="-285750">
              <a:buFont typeface="Arial" panose="020B0604020202020204" pitchFamily="34" charset="0"/>
              <a:buChar char="•"/>
            </a:pPr>
            <a:r>
              <a:rPr lang="it-IT" b="1" dirty="0"/>
              <a:t>I </a:t>
            </a:r>
            <a:r>
              <a:rPr lang="it-IT" b="1" dirty="0">
                <a:solidFill>
                  <a:srgbClr val="C00000"/>
                </a:solidFill>
              </a:rPr>
              <a:t>regolamenti già adottati in attuazione del </a:t>
            </a:r>
            <a:r>
              <a:rPr lang="it-IT" b="1" dirty="0" err="1">
                <a:solidFill>
                  <a:srgbClr val="C00000"/>
                </a:solidFill>
              </a:rPr>
              <a:t>d.P.R.</a:t>
            </a:r>
            <a:r>
              <a:rPr lang="it-IT" b="1" dirty="0">
                <a:solidFill>
                  <a:srgbClr val="C00000"/>
                </a:solidFill>
              </a:rPr>
              <a:t> n. 352 del 1992 non appaiono utilizzabili ai fini dell’attuazione del comma 1 del nuovo art. 24 </a:t>
            </a:r>
            <a:r>
              <a:rPr lang="it-IT" b="1" dirty="0"/>
              <a:t>e quindi ai fini dell’individuazione delle eccezioni assolute all’accesso generalizzato.</a:t>
            </a:r>
            <a:endParaRPr lang="it-IT" b="1" dirty="0">
              <a:solidFill>
                <a:srgbClr val="C00000"/>
              </a:solidFill>
            </a:endParaRPr>
          </a:p>
        </p:txBody>
      </p:sp>
      <p:sp>
        <p:nvSpPr>
          <p:cNvPr id="3" name="CasellaDiTesto 2"/>
          <p:cNvSpPr txBox="1"/>
          <p:nvPr/>
        </p:nvSpPr>
        <p:spPr>
          <a:xfrm>
            <a:off x="2123728" y="847746"/>
            <a:ext cx="6768752" cy="1292662"/>
          </a:xfrm>
          <a:prstGeom prst="rect">
            <a:avLst/>
          </a:prstGeom>
          <a:noFill/>
        </p:spPr>
        <p:txBody>
          <a:bodyPr wrap="square" rtlCol="0">
            <a:spAutoFit/>
          </a:bodyPr>
          <a:lstStyle/>
          <a:p>
            <a:r>
              <a:rPr lang="it-IT" sz="2400" b="1" dirty="0">
                <a:solidFill>
                  <a:srgbClr val="C00000"/>
                </a:solidFill>
              </a:rPr>
              <a:t>LE ECCEZIONI ASSOLUTE</a:t>
            </a:r>
          </a:p>
          <a:p>
            <a:r>
              <a:rPr lang="it-IT" b="1" dirty="0">
                <a:solidFill>
                  <a:srgbClr val="C00000"/>
                </a:solidFill>
              </a:rPr>
              <a:t>Eccezioni assolute in caso in cui l’accesso è subordinato dalla “disciplina vigente al rispetto di specifiche condizioni, modalità o limiti, inclusi quelli di cui all’art. 24 c. 1 della legge 241/1990</a:t>
            </a:r>
            <a:endParaRPr lang="it-IT" sz="2400" b="1" dirty="0">
              <a:solidFill>
                <a:srgbClr val="C00000"/>
              </a:solidFill>
            </a:endParaRP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04820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361069"/>
            <a:ext cx="6912768" cy="3970318"/>
          </a:xfrm>
          <a:prstGeom prst="rect">
            <a:avLst/>
          </a:prstGeom>
          <a:noFill/>
        </p:spPr>
        <p:txBody>
          <a:bodyPr wrap="square" rtlCol="0">
            <a:spAutoFit/>
          </a:bodyPr>
          <a:lstStyle/>
          <a:p>
            <a:r>
              <a:rPr lang="it-IT" b="1" dirty="0"/>
              <a:t>Al fine di superare tale condizione di incertezza, si è suggerita (punto 3.1.) l’adozione, da parte di tutti soggetti tenuti all’attuazione del decreto trasparenza, di una </a:t>
            </a:r>
            <a:r>
              <a:rPr lang="it-IT" b="1" dirty="0">
                <a:solidFill>
                  <a:srgbClr val="C00000"/>
                </a:solidFill>
              </a:rPr>
              <a:t>disciplina organica in materia di accesso</a:t>
            </a:r>
            <a:r>
              <a:rPr lang="it-IT" b="1" dirty="0"/>
              <a:t>.</a:t>
            </a:r>
          </a:p>
          <a:p>
            <a:r>
              <a:rPr lang="it-IT" b="1" dirty="0"/>
              <a:t>In particolare, ai fini del rapporto tra esclusioni per l’accesso documentale ed esclusioni per l’accesso generalizzato, è opportuno che tale disciplina provveda:</a:t>
            </a:r>
          </a:p>
          <a:p>
            <a:pPr marL="342900" indent="-342900">
              <a:buFont typeface="+mj-lt"/>
              <a:buAutoNum type="alphaLcParenR"/>
            </a:pPr>
            <a:r>
              <a:rPr lang="it-IT" b="1" dirty="0"/>
              <a:t>quanto </a:t>
            </a:r>
            <a:r>
              <a:rPr lang="it-IT" b="1" dirty="0">
                <a:solidFill>
                  <a:srgbClr val="C00000"/>
                </a:solidFill>
              </a:rPr>
              <a:t>alla disciplina dell’accesso documentale, all’attuazione dell’art. 24, comma 2 della legge 241/1990</a:t>
            </a:r>
            <a:r>
              <a:rPr lang="it-IT" b="1" dirty="0"/>
              <a:t>, ossia alla </a:t>
            </a:r>
            <a:r>
              <a:rPr lang="it-IT" b="1" dirty="0">
                <a:solidFill>
                  <a:srgbClr val="C00000"/>
                </a:solidFill>
              </a:rPr>
              <a:t>individuazione delle categorie di documenti da esse formati o comunque rientranti nella loro disponibilità sottratti all'accesso ai sensi del comma 1 dell’art. 24</a:t>
            </a:r>
            <a:r>
              <a:rPr lang="it-IT" b="1" dirty="0"/>
              <a:t>;</a:t>
            </a:r>
          </a:p>
          <a:p>
            <a:pPr marL="342900" indent="-342900">
              <a:buFont typeface="+mj-lt"/>
              <a:buAutoNum type="alphaLcParenR"/>
            </a:pPr>
            <a:r>
              <a:rPr lang="it-IT" b="1" dirty="0"/>
              <a:t>quanto </a:t>
            </a:r>
            <a:r>
              <a:rPr lang="it-IT" b="1" dirty="0">
                <a:solidFill>
                  <a:srgbClr val="C00000"/>
                </a:solidFill>
              </a:rPr>
              <a:t>alla disciplina dell’accesso generalizzato, al rinvio alle esclusioni di cui all’accesso 241, disposte in attuazione dei commi 1 e 2 dell’art. 24, dalla prima sezione.</a:t>
            </a:r>
          </a:p>
        </p:txBody>
      </p:sp>
      <p:sp>
        <p:nvSpPr>
          <p:cNvPr id="3" name="CasellaDiTesto 2"/>
          <p:cNvSpPr txBox="1"/>
          <p:nvPr/>
        </p:nvSpPr>
        <p:spPr>
          <a:xfrm>
            <a:off x="2123728" y="847746"/>
            <a:ext cx="6768752" cy="1292662"/>
          </a:xfrm>
          <a:prstGeom prst="rect">
            <a:avLst/>
          </a:prstGeom>
          <a:noFill/>
        </p:spPr>
        <p:txBody>
          <a:bodyPr wrap="square" rtlCol="0">
            <a:spAutoFit/>
          </a:bodyPr>
          <a:lstStyle/>
          <a:p>
            <a:r>
              <a:rPr lang="it-IT" sz="2400" b="1" dirty="0">
                <a:solidFill>
                  <a:srgbClr val="C00000"/>
                </a:solidFill>
              </a:rPr>
              <a:t>LE ECCEZIONI ASSOLUTE</a:t>
            </a:r>
          </a:p>
          <a:p>
            <a:r>
              <a:rPr lang="it-IT" b="1" dirty="0">
                <a:solidFill>
                  <a:srgbClr val="C00000"/>
                </a:solidFill>
              </a:rPr>
              <a:t>Eccezioni assolute in caso in cui l’accesso è subordinato dalla “disciplina vigente al rispetto di specifiche condizioni, modalità o limiti, inclusi quelli di cui all’art. 24 c. 1 della legge 241/1990</a:t>
            </a:r>
            <a:endParaRPr lang="it-IT" sz="2400" b="1" dirty="0">
              <a:solidFill>
                <a:srgbClr val="C00000"/>
              </a:solidFill>
            </a:endParaRP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26284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760017"/>
            <a:ext cx="6912768" cy="3693319"/>
          </a:xfrm>
          <a:prstGeom prst="rect">
            <a:avLst/>
          </a:prstGeom>
          <a:noFill/>
        </p:spPr>
        <p:txBody>
          <a:bodyPr wrap="square" rtlCol="0">
            <a:spAutoFit/>
          </a:bodyPr>
          <a:lstStyle/>
          <a:p>
            <a:pPr marL="285750" indent="-285750">
              <a:buFont typeface="Arial" panose="020B0604020202020204" pitchFamily="34" charset="0"/>
              <a:buChar char="•"/>
            </a:pPr>
            <a:r>
              <a:rPr lang="it-IT" b="1" dirty="0"/>
              <a:t>Nelle more dell’adozione di tale nuova disciplina e ferma restando l’attivazione immediata dell’esercizio dell’accesso generalizzato a partire da </a:t>
            </a:r>
            <a:r>
              <a:rPr lang="it-IT" b="1" dirty="0">
                <a:solidFill>
                  <a:srgbClr val="C00000"/>
                </a:solidFill>
              </a:rPr>
              <a:t>23 dicembre 2016</a:t>
            </a:r>
            <a:r>
              <a:rPr lang="it-IT" b="1" dirty="0"/>
              <a:t>, </a:t>
            </a:r>
          </a:p>
          <a:p>
            <a:pPr marL="285750" indent="-285750">
              <a:buFont typeface="Arial" panose="020B0604020202020204" pitchFamily="34" charset="0"/>
              <a:buChar char="•"/>
            </a:pPr>
            <a:r>
              <a:rPr lang="it-IT" b="1" dirty="0">
                <a:solidFill>
                  <a:srgbClr val="C00000"/>
                </a:solidFill>
              </a:rPr>
              <a:t>le sole amministrazioni che abbiano adottato regolamenti in attuazione del </a:t>
            </a:r>
            <a:r>
              <a:rPr lang="it-IT" b="1" dirty="0" err="1">
                <a:solidFill>
                  <a:srgbClr val="C00000"/>
                </a:solidFill>
              </a:rPr>
              <a:t>d.P.R.</a:t>
            </a:r>
            <a:r>
              <a:rPr lang="it-IT" b="1" dirty="0">
                <a:solidFill>
                  <a:srgbClr val="C00000"/>
                </a:solidFill>
              </a:rPr>
              <a:t> 352/1992</a:t>
            </a:r>
            <a:r>
              <a:rPr lang="it-IT" b="1" dirty="0"/>
              <a:t>, contenenti esclusioni ai fini dell’accesso 241, </a:t>
            </a:r>
            <a:r>
              <a:rPr lang="it-IT" b="1" dirty="0">
                <a:solidFill>
                  <a:srgbClr val="C00000"/>
                </a:solidFill>
              </a:rPr>
              <a:t>sono autorizzate ad applicare</a:t>
            </a:r>
            <a:r>
              <a:rPr lang="it-IT" b="1" dirty="0"/>
              <a:t>, ove necessario, tali </a:t>
            </a:r>
            <a:r>
              <a:rPr lang="it-IT" b="1" dirty="0">
                <a:solidFill>
                  <a:srgbClr val="C00000"/>
                </a:solidFill>
              </a:rPr>
              <a:t>esclusioni anche ai fini dell’accesso generalizzato</a:t>
            </a:r>
            <a:r>
              <a:rPr lang="it-IT" b="1" dirty="0"/>
              <a:t>. </a:t>
            </a:r>
          </a:p>
          <a:p>
            <a:pPr marL="285750" indent="-285750">
              <a:buFont typeface="Arial" panose="020B0604020202020204" pitchFamily="34" charset="0"/>
              <a:buChar char="•"/>
            </a:pPr>
            <a:r>
              <a:rPr lang="it-IT" b="1" dirty="0"/>
              <a:t>In ogni caso, </a:t>
            </a:r>
            <a:r>
              <a:rPr lang="it-IT" b="1" dirty="0">
                <a:solidFill>
                  <a:srgbClr val="C00000"/>
                </a:solidFill>
              </a:rPr>
              <a:t>decorso il termine del 23 giugno 2017</a:t>
            </a:r>
            <a:r>
              <a:rPr lang="it-IT" b="1" dirty="0"/>
              <a:t>, le esclusioni previste nei regolamenti adottati in attuazione del </a:t>
            </a:r>
            <a:r>
              <a:rPr lang="it-IT" b="1" dirty="0" err="1"/>
              <a:t>d.P.R.</a:t>
            </a:r>
            <a:r>
              <a:rPr lang="it-IT" b="1" dirty="0"/>
              <a:t> 352/1992 </a:t>
            </a:r>
            <a:r>
              <a:rPr lang="it-IT" b="1" dirty="0">
                <a:solidFill>
                  <a:srgbClr val="C00000"/>
                </a:solidFill>
              </a:rPr>
              <a:t>non sono più applicabili con riferimento all’accesso generalizzato</a:t>
            </a:r>
            <a:r>
              <a:rPr lang="it-IT" b="1" dirty="0"/>
              <a:t>.</a:t>
            </a:r>
          </a:p>
          <a:p>
            <a:pPr marL="285750" indent="-285750">
              <a:buFont typeface="Arial" panose="020B0604020202020204" pitchFamily="34" charset="0"/>
              <a:buChar char="•"/>
            </a:pPr>
            <a:r>
              <a:rPr lang="it-IT" b="1" dirty="0">
                <a:solidFill>
                  <a:srgbClr val="C00000"/>
                </a:solidFill>
              </a:rPr>
              <a:t>Le amministrazioni che non abbiano adottato i regolamenti di attuazione del D.P.R. n. 352 del 1992 applicano integralmente, a partire dal 23 dicembre 2016, le presenti Linee guida.</a:t>
            </a:r>
          </a:p>
        </p:txBody>
      </p:sp>
      <p:sp>
        <p:nvSpPr>
          <p:cNvPr id="3" name="CasellaDiTesto 2"/>
          <p:cNvSpPr txBox="1"/>
          <p:nvPr/>
        </p:nvSpPr>
        <p:spPr>
          <a:xfrm>
            <a:off x="2123728" y="1246694"/>
            <a:ext cx="6768752" cy="1292662"/>
          </a:xfrm>
          <a:prstGeom prst="rect">
            <a:avLst/>
          </a:prstGeom>
          <a:noFill/>
        </p:spPr>
        <p:txBody>
          <a:bodyPr wrap="square" rtlCol="0">
            <a:spAutoFit/>
          </a:bodyPr>
          <a:lstStyle/>
          <a:p>
            <a:r>
              <a:rPr lang="it-IT" sz="2400" b="1" dirty="0">
                <a:solidFill>
                  <a:srgbClr val="C00000"/>
                </a:solidFill>
              </a:rPr>
              <a:t>LE ECCEZIONI ASSOLUTE</a:t>
            </a:r>
          </a:p>
          <a:p>
            <a:r>
              <a:rPr lang="it-IT" b="1" dirty="0">
                <a:solidFill>
                  <a:srgbClr val="C00000"/>
                </a:solidFill>
              </a:rPr>
              <a:t>Eccezioni assolute in caso in cui l’accesso è subordinato dalla “disciplina vigente al rispetto di specifiche condizioni, modalità o limiti, inclusi quelli di cui all’art. 24 c. 1 della legge 241/1990</a:t>
            </a:r>
            <a:endParaRPr lang="it-IT" sz="2400" b="1" dirty="0">
              <a:solidFill>
                <a:srgbClr val="C00000"/>
              </a:solidFill>
            </a:endParaRPr>
          </a:p>
        </p:txBody>
      </p:sp>
      <p:pic>
        <p:nvPicPr>
          <p:cNvPr id="4" name="Picture 2" descr="Risultati immagini per divieto di acces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3212976"/>
            <a:ext cx="1656184" cy="1656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11963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760017"/>
            <a:ext cx="6912768" cy="3416320"/>
          </a:xfrm>
          <a:prstGeom prst="rect">
            <a:avLst/>
          </a:prstGeom>
          <a:noFill/>
        </p:spPr>
        <p:txBody>
          <a:bodyPr wrap="square" rtlCol="0">
            <a:spAutoFit/>
          </a:bodyPr>
          <a:lstStyle/>
          <a:p>
            <a:pPr marL="285750" indent="-285750">
              <a:buFont typeface="Arial" panose="020B0604020202020204" pitchFamily="34" charset="0"/>
              <a:buChar char="•"/>
            </a:pPr>
            <a:r>
              <a:rPr lang="it-IT" b="1" dirty="0"/>
              <a:t>In proposito, con riferimento alle istanze di accesso civico aventi a oggetto dati e documenti relativi a (o contenenti) </a:t>
            </a:r>
            <a:r>
              <a:rPr lang="it-IT" b="1" dirty="0">
                <a:solidFill>
                  <a:srgbClr val="C00000"/>
                </a:solidFill>
              </a:rPr>
              <a:t>dati personali</a:t>
            </a:r>
            <a:r>
              <a:rPr lang="it-IT" b="1" dirty="0"/>
              <a:t>, l’ente destinatario dell’istanza deve </a:t>
            </a:r>
            <a:r>
              <a:rPr lang="it-IT" b="1" dirty="0">
                <a:solidFill>
                  <a:srgbClr val="C00000"/>
                </a:solidFill>
              </a:rPr>
              <a:t>valutare</a:t>
            </a:r>
            <a:r>
              <a:rPr lang="it-IT" b="1" dirty="0"/>
              <a:t>, nel fornire riscontro motivato a richieste di accesso civico, se la conoscenza da parte di chiunque del dato personale richiesto </a:t>
            </a:r>
            <a:r>
              <a:rPr lang="it-IT" b="1" dirty="0">
                <a:solidFill>
                  <a:srgbClr val="C00000"/>
                </a:solidFill>
              </a:rPr>
              <a:t>arreca (o possa arrecare) un pregiudizio concreto alla protezione dei dati personali</a:t>
            </a:r>
            <a:r>
              <a:rPr lang="it-IT" b="1" dirty="0"/>
              <a:t>, in conformità alla disciplina legislativa in materia. </a:t>
            </a:r>
          </a:p>
          <a:p>
            <a:pPr marL="285750" indent="-285750">
              <a:buFont typeface="Arial" panose="020B0604020202020204" pitchFamily="34" charset="0"/>
              <a:buChar char="•"/>
            </a:pPr>
            <a:r>
              <a:rPr lang="it-IT" b="1" dirty="0"/>
              <a:t>La ritenuta sussistenza di tale pregiudizio comporta il rigetto dell’istanza, a meno che non si consideri di poterla accogliere, </a:t>
            </a:r>
            <a:r>
              <a:rPr lang="it-IT" b="1" dirty="0">
                <a:solidFill>
                  <a:srgbClr val="C00000"/>
                </a:solidFill>
              </a:rPr>
              <a:t>oscurando i dati personali eventualmente presenti </a:t>
            </a:r>
            <a:r>
              <a:rPr lang="it-IT" b="1" dirty="0"/>
              <a:t>e le altre informazioni che possono consentire l’identificazione, anche indiretta, del soggetto interessato</a:t>
            </a:r>
          </a:p>
        </p:txBody>
      </p:sp>
      <p:sp>
        <p:nvSpPr>
          <p:cNvPr id="3" name="CasellaDiTesto 2"/>
          <p:cNvSpPr txBox="1"/>
          <p:nvPr/>
        </p:nvSpPr>
        <p:spPr>
          <a:xfrm>
            <a:off x="1187624" y="1246694"/>
            <a:ext cx="7848872" cy="738664"/>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Limiti derivanti dalla protezione dei dati personali</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107504" y="2775942"/>
            <a:ext cx="2016224" cy="2381250"/>
          </a:xfrm>
          <a:prstGeom prst="rect">
            <a:avLst/>
          </a:prstGeom>
        </p:spPr>
      </p:pic>
    </p:spTree>
    <p:extLst>
      <p:ext uri="{BB962C8B-B14F-4D97-AF65-F5344CB8AC3E}">
        <p14:creationId xmlns:p14="http://schemas.microsoft.com/office/powerpoint/2010/main" val="38509529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03648" y="1866890"/>
            <a:ext cx="7488832" cy="5078313"/>
          </a:xfrm>
          <a:prstGeom prst="rect">
            <a:avLst/>
          </a:prstGeom>
          <a:noFill/>
        </p:spPr>
        <p:txBody>
          <a:bodyPr wrap="square" rtlCol="0">
            <a:spAutoFit/>
          </a:bodyPr>
          <a:lstStyle/>
          <a:p>
            <a:pPr marL="285750" indent="-285750">
              <a:buFont typeface="Arial" panose="020B0604020202020204" pitchFamily="34" charset="0"/>
              <a:buChar char="•"/>
            </a:pPr>
            <a:r>
              <a:rPr lang="it-IT" b="1" dirty="0"/>
              <a:t>In tale contesto, devono essere tenute in considerazione le motivazioni addotte dal </a:t>
            </a:r>
            <a:r>
              <a:rPr lang="it-IT" b="1" dirty="0">
                <a:solidFill>
                  <a:srgbClr val="C00000"/>
                </a:solidFill>
              </a:rPr>
              <a:t>soggetto controinteressato</a:t>
            </a:r>
            <a:r>
              <a:rPr lang="it-IT" b="1" dirty="0"/>
              <a:t>, che deve essere </a:t>
            </a:r>
            <a:r>
              <a:rPr lang="it-IT" b="1" dirty="0">
                <a:solidFill>
                  <a:srgbClr val="C00000"/>
                </a:solidFill>
              </a:rPr>
              <a:t>obbligatoriamente interpellato </a:t>
            </a:r>
            <a:r>
              <a:rPr lang="it-IT" b="1" dirty="0"/>
              <a:t>dall’ente destinatario della richiesta di accesso civico, ai sensi dell’art. 5, comma 5, del d. </a:t>
            </a:r>
            <a:r>
              <a:rPr lang="it-IT" b="1" dirty="0" err="1"/>
              <a:t>lgs</a:t>
            </a:r>
            <a:r>
              <a:rPr lang="it-IT" b="1" dirty="0"/>
              <a:t>. n. 33/2013. </a:t>
            </a:r>
          </a:p>
          <a:p>
            <a:pPr marL="285750" indent="-285750">
              <a:buFont typeface="Arial" panose="020B0604020202020204" pitchFamily="34" charset="0"/>
              <a:buChar char="•"/>
            </a:pPr>
            <a:r>
              <a:rPr lang="it-IT" b="1" dirty="0"/>
              <a:t>Tali motivazioni costituiscono </a:t>
            </a:r>
            <a:r>
              <a:rPr lang="it-IT" b="1" dirty="0">
                <a:solidFill>
                  <a:srgbClr val="C00000"/>
                </a:solidFill>
              </a:rPr>
              <a:t>un indice della sussistenza di un pregiudizio concreto</a:t>
            </a:r>
            <a:r>
              <a:rPr lang="it-IT" b="1" dirty="0"/>
              <a:t>, la cui </a:t>
            </a:r>
            <a:r>
              <a:rPr lang="it-IT" b="1" dirty="0">
                <a:solidFill>
                  <a:srgbClr val="C00000"/>
                </a:solidFill>
              </a:rPr>
              <a:t>valutazione però spetta all’ente e va condotta anche in caso di silenzio del controinteressato</a:t>
            </a:r>
            <a:r>
              <a:rPr lang="it-IT" b="1" dirty="0"/>
              <a:t>, tenendo, altresì, in considerazione gli altri elementi illustrati di seguito</a:t>
            </a:r>
          </a:p>
          <a:p>
            <a:pPr marL="285750" indent="-285750">
              <a:buFont typeface="Arial" panose="020B0604020202020204" pitchFamily="34" charset="0"/>
              <a:buChar char="•"/>
            </a:pPr>
            <a:r>
              <a:rPr lang="it-IT" b="1" dirty="0"/>
              <a:t>il </a:t>
            </a:r>
            <a:r>
              <a:rPr lang="it-IT" b="1" dirty="0">
                <a:solidFill>
                  <a:srgbClr val="C00000"/>
                </a:solidFill>
              </a:rPr>
              <a:t>soggetto destinatario dell’istanza</a:t>
            </a:r>
            <a:r>
              <a:rPr lang="it-IT" b="1" dirty="0"/>
              <a:t>, nel dare riscontro alla richiesta di accesso civico, dovrebbe in linea generale </a:t>
            </a:r>
            <a:r>
              <a:rPr lang="it-IT" b="1" dirty="0">
                <a:solidFill>
                  <a:srgbClr val="C00000"/>
                </a:solidFill>
              </a:rPr>
              <a:t>scegliere le modalità meno pregiudizievoli per i diritti dell’interessato</a:t>
            </a:r>
            <a:r>
              <a:rPr lang="it-IT" b="1" dirty="0"/>
              <a:t>, privilegiando </a:t>
            </a:r>
            <a:r>
              <a:rPr lang="it-IT" b="1" dirty="0">
                <a:solidFill>
                  <a:srgbClr val="C00000"/>
                </a:solidFill>
              </a:rPr>
              <a:t>l’ostensione di documenti con l’omissione dei «</a:t>
            </a:r>
            <a:r>
              <a:rPr lang="it-IT" b="1" i="1" dirty="0">
                <a:solidFill>
                  <a:srgbClr val="C00000"/>
                </a:solidFill>
              </a:rPr>
              <a:t>dati personali</a:t>
            </a:r>
            <a:r>
              <a:rPr lang="it-IT" b="1" dirty="0">
                <a:solidFill>
                  <a:srgbClr val="C00000"/>
                </a:solidFill>
              </a:rPr>
              <a:t>» in esso presenti</a:t>
            </a:r>
            <a:r>
              <a:rPr lang="it-IT" b="1" dirty="0"/>
              <a:t>, laddove l’esigenza informativa, alla base dell’accesso civico, possa essere raggiunta senza implicare il trattamento dei dati personali. </a:t>
            </a:r>
          </a:p>
          <a:p>
            <a:pPr marL="285750" indent="-285750">
              <a:buFont typeface="Arial" panose="020B0604020202020204" pitchFamily="34" charset="0"/>
              <a:buChar char="•"/>
            </a:pPr>
            <a:r>
              <a:rPr lang="it-IT" b="1" dirty="0"/>
              <a:t>In tal modo, tra l’altro, si soddisfa anche la </a:t>
            </a:r>
            <a:r>
              <a:rPr lang="it-IT" b="1" dirty="0">
                <a:solidFill>
                  <a:srgbClr val="C00000"/>
                </a:solidFill>
              </a:rPr>
              <a:t>finalità di rendere più celere il procedimento</a:t>
            </a:r>
            <a:r>
              <a:rPr lang="it-IT" b="1" dirty="0"/>
              <a:t> relativo alla richiesta di accesso civico, potendo accogliere l’istanza senza dover attivare l’onerosa procedura di coinvolgimento del soggetto «</a:t>
            </a:r>
            <a:r>
              <a:rPr lang="it-IT" b="1" i="1" dirty="0"/>
              <a:t>controinteressato</a:t>
            </a:r>
            <a:r>
              <a:rPr lang="it-IT" b="1" dirty="0"/>
              <a:t>»</a:t>
            </a:r>
          </a:p>
        </p:txBody>
      </p:sp>
      <p:sp>
        <p:nvSpPr>
          <p:cNvPr id="3" name="CasellaDiTesto 2"/>
          <p:cNvSpPr txBox="1"/>
          <p:nvPr/>
        </p:nvSpPr>
        <p:spPr>
          <a:xfrm>
            <a:off x="1043608" y="1106160"/>
            <a:ext cx="7992888" cy="738664"/>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Limiti derivanti dalla protezione dei dati personali</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107504" y="2564904"/>
            <a:ext cx="1280365" cy="1512168"/>
          </a:xfrm>
          <a:prstGeom prst="rect">
            <a:avLst/>
          </a:prstGeom>
        </p:spPr>
      </p:pic>
    </p:spTree>
    <p:extLst>
      <p:ext uri="{BB962C8B-B14F-4D97-AF65-F5344CB8AC3E}">
        <p14:creationId xmlns:p14="http://schemas.microsoft.com/office/powerpoint/2010/main" val="1675620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45760" y="1282424"/>
            <a:ext cx="8318728" cy="699029"/>
          </a:xfrm>
        </p:spPr>
        <p:txBody>
          <a:bodyPr>
            <a:normAutofit fontScale="90000"/>
          </a:bodyPr>
          <a:lstStyle/>
          <a:p>
            <a:r>
              <a:rPr lang="it-IT" b="1" dirty="0"/>
              <a:t>Dalla L. 241/1990 al D.Lgs. 97/2016</a:t>
            </a:r>
          </a:p>
        </p:txBody>
      </p:sp>
      <p:sp>
        <p:nvSpPr>
          <p:cNvPr id="3" name="Rettangolo 2"/>
          <p:cNvSpPr/>
          <p:nvPr/>
        </p:nvSpPr>
        <p:spPr>
          <a:xfrm>
            <a:off x="651089" y="2156173"/>
            <a:ext cx="3424912" cy="584775"/>
          </a:xfrm>
          <a:prstGeom prst="rect">
            <a:avLst/>
          </a:prstGeom>
          <a:noFill/>
        </p:spPr>
        <p:txBody>
          <a:bodyPr wrap="none" lIns="91440" tIns="45720" rIns="91440" bIns="45720">
            <a:spAutoFit/>
          </a:bodyPr>
          <a:lstStyle/>
          <a:p>
            <a:pPr algn="ctr"/>
            <a:r>
              <a:rPr lang="it-IT"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Legge 241/1990</a:t>
            </a:r>
          </a:p>
        </p:txBody>
      </p:sp>
      <p:sp>
        <p:nvSpPr>
          <p:cNvPr id="4" name="Freccia in giù 3"/>
          <p:cNvSpPr/>
          <p:nvPr/>
        </p:nvSpPr>
        <p:spPr>
          <a:xfrm>
            <a:off x="1986408" y="2915668"/>
            <a:ext cx="375776" cy="783377"/>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it-IT" b="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6" name="Rettangolo 5"/>
          <p:cNvSpPr/>
          <p:nvPr/>
        </p:nvSpPr>
        <p:spPr>
          <a:xfrm>
            <a:off x="829863" y="3991352"/>
            <a:ext cx="2688865" cy="642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ACCESSO DOCUMENTALE</a:t>
            </a:r>
          </a:p>
        </p:txBody>
      </p:sp>
      <p:sp>
        <p:nvSpPr>
          <p:cNvPr id="7" name="Segnaposto contenuto 6"/>
          <p:cNvSpPr>
            <a:spLocks noGrp="1"/>
          </p:cNvSpPr>
          <p:nvPr>
            <p:ph idx="1"/>
          </p:nvPr>
        </p:nvSpPr>
        <p:spPr>
          <a:xfrm>
            <a:off x="4076001" y="3991352"/>
            <a:ext cx="2520818" cy="584775"/>
          </a:xfrm>
          <a:prstGeom prst="rect">
            <a:avLst/>
          </a:prstGeom>
          <a:noFill/>
        </p:spPr>
        <p:txBody>
          <a:bodyPr wrap="none" lIns="91440" tIns="45720" rIns="91440" bIns="45720">
            <a:spAutoFit/>
          </a:bodyPr>
          <a:lstStyle/>
          <a:p>
            <a:pPr marL="0" indent="0" algn="ctr">
              <a:buNone/>
            </a:pPr>
            <a:r>
              <a:rPr lang="it-IT"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D.lgs 33/2013</a:t>
            </a:r>
          </a:p>
        </p:txBody>
      </p:sp>
      <p:sp>
        <p:nvSpPr>
          <p:cNvPr id="8" name="Freccia in giù 7"/>
          <p:cNvSpPr/>
          <p:nvPr/>
        </p:nvSpPr>
        <p:spPr>
          <a:xfrm rot="1141848">
            <a:off x="4311727" y="4680449"/>
            <a:ext cx="375776" cy="1173375"/>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t-IT" b="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9" name="Rettangolo 8"/>
          <p:cNvSpPr/>
          <p:nvPr/>
        </p:nvSpPr>
        <p:spPr>
          <a:xfrm>
            <a:off x="3190910" y="5883024"/>
            <a:ext cx="1879561" cy="64232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it-IT" dirty="0"/>
              <a:t>ACCESSO CIVICO</a:t>
            </a:r>
          </a:p>
        </p:txBody>
      </p:sp>
      <p:sp>
        <p:nvSpPr>
          <p:cNvPr id="10" name="Segnaposto contenuto 6"/>
          <p:cNvSpPr txBox="1">
            <a:spLocks/>
          </p:cNvSpPr>
          <p:nvPr/>
        </p:nvSpPr>
        <p:spPr>
          <a:xfrm>
            <a:off x="4868739" y="2330893"/>
            <a:ext cx="3819444" cy="584775"/>
          </a:xfrm>
          <a:prstGeom prst="rect">
            <a:avLst/>
          </a:prstGeom>
          <a:noFill/>
        </p:spPr>
        <p:txBody>
          <a:bodyPr vert="horz" wrap="none" lIns="91440" tIns="45720" rIns="91440" bIns="45720"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it-IT"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D.lgs 97/2016 (FOIA)</a:t>
            </a:r>
          </a:p>
        </p:txBody>
      </p:sp>
      <p:sp>
        <p:nvSpPr>
          <p:cNvPr id="11" name="Freccia in giù 10"/>
          <p:cNvSpPr/>
          <p:nvPr/>
        </p:nvSpPr>
        <p:spPr>
          <a:xfrm rot="2539671">
            <a:off x="5891260" y="2834018"/>
            <a:ext cx="375776" cy="127807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b="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12" name="Freccia in giù 11"/>
          <p:cNvSpPr/>
          <p:nvPr/>
        </p:nvSpPr>
        <p:spPr>
          <a:xfrm rot="19740299">
            <a:off x="5979770" y="4603663"/>
            <a:ext cx="375776" cy="120114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b="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13" name="Rettangolo 12"/>
          <p:cNvSpPr/>
          <p:nvPr/>
        </p:nvSpPr>
        <p:spPr>
          <a:xfrm>
            <a:off x="5673922" y="5883024"/>
            <a:ext cx="1879561" cy="64232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dirty="0"/>
              <a:t>ACCESSO GENERALIZZATO</a:t>
            </a:r>
          </a:p>
        </p:txBody>
      </p:sp>
    </p:spTree>
    <p:extLst>
      <p:ext uri="{BB962C8B-B14F-4D97-AF65-F5344CB8AC3E}">
        <p14:creationId xmlns:p14="http://schemas.microsoft.com/office/powerpoint/2010/main" val="1897847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1000"/>
                                        <p:tgtEl>
                                          <p:spTgt spid="7">
                                            <p:txEl>
                                              <p:pRg st="0" end="0"/>
                                            </p:txEl>
                                          </p:spTgt>
                                        </p:tgtEl>
                                      </p:cBhvr>
                                    </p:animEffect>
                                    <p:anim calcmode="lin" valueType="num">
                                      <p:cBhvr>
                                        <p:cTn id="2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heel(1)">
                                      <p:cBhvr>
                                        <p:cTn id="44" dur="2000"/>
                                        <p:tgtEl>
                                          <p:spTgt spid="10"/>
                                        </p:tgtEl>
                                      </p:cBhvr>
                                    </p:animEffect>
                                  </p:childTnLst>
                                </p:cTn>
                              </p:par>
                              <p:par>
                                <p:cTn id="45" presetID="21" presetClass="entr" presetSubtype="1"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heel(1)">
                                      <p:cBhvr>
                                        <p:cTn id="47" dur="2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P spid="7" grpId="0" build="p"/>
      <p:bldP spid="8" grpId="0" animBg="1"/>
      <p:bldP spid="9" grpId="0" animBg="1"/>
      <p:bldP spid="10" grpId="0"/>
      <p:bldP spid="11" grpId="0" animBg="1"/>
      <p:bldP spid="12" grpId="0" animBg="1"/>
      <p:bldP spid="1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23728" y="2760017"/>
            <a:ext cx="6912768" cy="3416320"/>
          </a:xfrm>
          <a:prstGeom prst="rect">
            <a:avLst/>
          </a:prstGeom>
          <a:noFill/>
        </p:spPr>
        <p:txBody>
          <a:bodyPr wrap="square" rtlCol="0">
            <a:spAutoFit/>
          </a:bodyPr>
          <a:lstStyle/>
          <a:p>
            <a:pPr marL="285750" indent="-285750">
              <a:buFont typeface="Arial" panose="020B0604020202020204" pitchFamily="34" charset="0"/>
              <a:buChar char="•"/>
            </a:pPr>
            <a:r>
              <a:rPr lang="it-IT" b="1" dirty="0"/>
              <a:t>Con riferimento alle istanze di accesso civico aventi a oggetto dati e documenti relativi a (o contenenti) </a:t>
            </a:r>
            <a:r>
              <a:rPr lang="it-IT" b="1" dirty="0">
                <a:solidFill>
                  <a:srgbClr val="C00000"/>
                </a:solidFill>
              </a:rPr>
              <a:t>dati personali</a:t>
            </a:r>
            <a:r>
              <a:rPr lang="it-IT" b="1" dirty="0"/>
              <a:t>, l’ente destinatario dell’istanza deve </a:t>
            </a:r>
            <a:r>
              <a:rPr lang="it-IT" b="1" dirty="0">
                <a:solidFill>
                  <a:srgbClr val="C00000"/>
                </a:solidFill>
              </a:rPr>
              <a:t>valutare</a:t>
            </a:r>
            <a:r>
              <a:rPr lang="it-IT" b="1" dirty="0"/>
              <a:t>, nel fornire riscontro motivato a richieste di accesso civico, se la conoscenza da parte di chiunque del dato personale richiesto </a:t>
            </a:r>
            <a:r>
              <a:rPr lang="it-IT" b="1" dirty="0">
                <a:solidFill>
                  <a:srgbClr val="C00000"/>
                </a:solidFill>
              </a:rPr>
              <a:t>arreca (o possa arrecare) un pregiudizio concreto alla protezione dei dati personali</a:t>
            </a:r>
            <a:r>
              <a:rPr lang="it-IT" b="1" dirty="0"/>
              <a:t>, in conformità alla disciplina legislativa in materia. </a:t>
            </a:r>
          </a:p>
          <a:p>
            <a:pPr marL="285750" indent="-285750">
              <a:buFont typeface="Arial" panose="020B0604020202020204" pitchFamily="34" charset="0"/>
              <a:buChar char="•"/>
            </a:pPr>
            <a:r>
              <a:rPr lang="it-IT" b="1" dirty="0"/>
              <a:t>La ritenuta sussistenza di tale pregiudizio comporta il rigetto dell’istanza, a meno che non si consideri di poterla accogliere, </a:t>
            </a:r>
            <a:r>
              <a:rPr lang="it-IT" b="1" dirty="0">
                <a:solidFill>
                  <a:srgbClr val="C00000"/>
                </a:solidFill>
              </a:rPr>
              <a:t>oscurando i dati personali eventualmente presenti </a:t>
            </a:r>
            <a:r>
              <a:rPr lang="it-IT" b="1" dirty="0"/>
              <a:t>e le altre informazioni che possono consentire l’identificazione, anche indiretta, del soggetto interessato</a:t>
            </a:r>
          </a:p>
        </p:txBody>
      </p:sp>
      <p:sp>
        <p:nvSpPr>
          <p:cNvPr id="3" name="CasellaDiTesto 2"/>
          <p:cNvSpPr txBox="1"/>
          <p:nvPr/>
        </p:nvSpPr>
        <p:spPr>
          <a:xfrm>
            <a:off x="1187624" y="1246694"/>
            <a:ext cx="7848872" cy="738664"/>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Limiti derivanti dalla protezione dei dati personali</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107504" y="2775942"/>
            <a:ext cx="2016224" cy="2381250"/>
          </a:xfrm>
          <a:prstGeom prst="rect">
            <a:avLst/>
          </a:prstGeom>
        </p:spPr>
      </p:pic>
    </p:spTree>
    <p:extLst>
      <p:ext uri="{BB962C8B-B14F-4D97-AF65-F5344CB8AC3E}">
        <p14:creationId xmlns:p14="http://schemas.microsoft.com/office/powerpoint/2010/main" val="12630088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3568" y="1863408"/>
            <a:ext cx="8208912" cy="5078313"/>
          </a:xfrm>
          <a:prstGeom prst="rect">
            <a:avLst/>
          </a:prstGeom>
          <a:noFill/>
        </p:spPr>
        <p:txBody>
          <a:bodyPr wrap="square" rtlCol="0">
            <a:spAutoFit/>
          </a:bodyPr>
          <a:lstStyle/>
          <a:p>
            <a:pPr marL="285750" indent="-285750">
              <a:buFont typeface="Arial" panose="020B0604020202020204" pitchFamily="34" charset="0"/>
              <a:buChar char="•"/>
            </a:pPr>
            <a:r>
              <a:rPr lang="it-IT" b="1" dirty="0"/>
              <a:t>Ai fini della valutazione del pregiudizio concreto, vanno prese in considerazione le </a:t>
            </a:r>
            <a:r>
              <a:rPr lang="it-IT" b="1" dirty="0">
                <a:solidFill>
                  <a:srgbClr val="C00000"/>
                </a:solidFill>
              </a:rPr>
              <a:t>conseguenze</a:t>
            </a:r>
            <a:r>
              <a:rPr lang="it-IT" b="1" dirty="0"/>
              <a:t> – anche legate alla sfera morale, relazionale e sociale – che potrebbero derivare all’interessato (o ad altre persone alle quali esso è legato da un vincolo affettivo) </a:t>
            </a:r>
            <a:r>
              <a:rPr lang="it-IT" b="1" dirty="0">
                <a:solidFill>
                  <a:srgbClr val="C00000"/>
                </a:solidFill>
              </a:rPr>
              <a:t>dalla conoscibilità, da parte di chiunque, del dato o del documento richiesto</a:t>
            </a:r>
            <a:r>
              <a:rPr lang="it-IT" b="1" dirty="0"/>
              <a:t>. </a:t>
            </a:r>
          </a:p>
          <a:p>
            <a:pPr marL="285750" indent="-285750">
              <a:buFont typeface="Arial" panose="020B0604020202020204" pitchFamily="34" charset="0"/>
              <a:buChar char="•"/>
            </a:pPr>
            <a:r>
              <a:rPr lang="it-IT" b="1" dirty="0"/>
              <a:t>Tali conseguenze potrebbero riguardare, ad esempio, </a:t>
            </a:r>
            <a:r>
              <a:rPr lang="it-IT" b="1" dirty="0">
                <a:solidFill>
                  <a:srgbClr val="C00000"/>
                </a:solidFill>
              </a:rPr>
              <a:t>future azioni da parte di terzi nei confronti dell’interessato</a:t>
            </a:r>
            <a:r>
              <a:rPr lang="it-IT" b="1" dirty="0"/>
              <a:t>, o situazioni che potrebbero determinare l’</a:t>
            </a:r>
            <a:r>
              <a:rPr lang="it-IT" b="1" dirty="0">
                <a:solidFill>
                  <a:srgbClr val="C00000"/>
                </a:solidFill>
              </a:rPr>
              <a:t>estromissione o la discriminazione </a:t>
            </a:r>
            <a:r>
              <a:rPr lang="it-IT" b="1" dirty="0"/>
              <a:t>dello stesso individuo, oppure altri </a:t>
            </a:r>
            <a:r>
              <a:rPr lang="it-IT" b="1" dirty="0">
                <a:solidFill>
                  <a:srgbClr val="C00000"/>
                </a:solidFill>
              </a:rPr>
              <a:t>svantaggi personali e/o sociali</a:t>
            </a:r>
            <a:r>
              <a:rPr lang="it-IT" b="1" dirty="0"/>
              <a:t>. </a:t>
            </a:r>
          </a:p>
          <a:p>
            <a:pPr marL="285750" indent="-285750">
              <a:buFont typeface="Arial" panose="020B0604020202020204" pitchFamily="34" charset="0"/>
              <a:buChar char="•"/>
            </a:pPr>
            <a:r>
              <a:rPr lang="it-IT" b="1" dirty="0"/>
              <a:t>In questo quadro, può essere valutata, ad esempio, l’eventualità che l’interessato possa essere esposto a </a:t>
            </a:r>
            <a:r>
              <a:rPr lang="it-IT" b="1" dirty="0">
                <a:solidFill>
                  <a:srgbClr val="C00000"/>
                </a:solidFill>
              </a:rPr>
              <a:t>minacce</a:t>
            </a:r>
            <a:r>
              <a:rPr lang="it-IT" b="1" dirty="0"/>
              <a:t>, </a:t>
            </a:r>
            <a:r>
              <a:rPr lang="it-IT" b="1" dirty="0">
                <a:solidFill>
                  <a:srgbClr val="C00000"/>
                </a:solidFill>
              </a:rPr>
              <a:t>intimidazioni</a:t>
            </a:r>
            <a:r>
              <a:rPr lang="it-IT" b="1" dirty="0"/>
              <a:t>, </a:t>
            </a:r>
            <a:r>
              <a:rPr lang="it-IT" b="1" dirty="0">
                <a:solidFill>
                  <a:srgbClr val="C00000"/>
                </a:solidFill>
              </a:rPr>
              <a:t>ritorsioni</a:t>
            </a:r>
            <a:r>
              <a:rPr lang="it-IT" b="1" dirty="0"/>
              <a:t> o </a:t>
            </a:r>
            <a:r>
              <a:rPr lang="it-IT" b="1" dirty="0">
                <a:solidFill>
                  <a:srgbClr val="C00000"/>
                </a:solidFill>
              </a:rPr>
              <a:t>turbative</a:t>
            </a:r>
            <a:r>
              <a:rPr lang="it-IT" b="1" dirty="0"/>
              <a:t> al regolare svolgimento delle funzioni pubbliche o delle attività di pubblico interesse esercitate, che potrebbero derivare, a seconda delle particolari circostanze del caso, dalla conoscibilità di determinati dati. </a:t>
            </a:r>
          </a:p>
          <a:p>
            <a:pPr marL="285750" indent="-285750">
              <a:buFont typeface="Arial" panose="020B0604020202020204" pitchFamily="34" charset="0"/>
              <a:buChar char="•"/>
            </a:pPr>
            <a:r>
              <a:rPr lang="it-IT" b="1" dirty="0"/>
              <a:t>Analogamente, vanno tenuti in debito conto i casi in cui la conoscibilità di determinati dati personali da parte di chiunque possa favorire il verificarsi di </a:t>
            </a:r>
            <a:r>
              <a:rPr lang="it-IT" b="1" dirty="0">
                <a:solidFill>
                  <a:srgbClr val="C00000"/>
                </a:solidFill>
              </a:rPr>
              <a:t>eventuali furti di identità o di creazione di identità fittizie </a:t>
            </a:r>
            <a:r>
              <a:rPr lang="it-IT" b="1" dirty="0"/>
              <a:t>attraverso le quali esercitare attività fraudolente.</a:t>
            </a:r>
          </a:p>
        </p:txBody>
      </p:sp>
      <p:sp>
        <p:nvSpPr>
          <p:cNvPr id="3" name="CasellaDiTesto 2"/>
          <p:cNvSpPr txBox="1"/>
          <p:nvPr/>
        </p:nvSpPr>
        <p:spPr>
          <a:xfrm>
            <a:off x="899592" y="1124744"/>
            <a:ext cx="8136904" cy="738664"/>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Limiti derivanti dalla protezione dei dati personali</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0" y="3466460"/>
            <a:ext cx="792607" cy="936104"/>
          </a:xfrm>
          <a:prstGeom prst="rect">
            <a:avLst/>
          </a:prstGeom>
        </p:spPr>
      </p:pic>
    </p:spTree>
    <p:extLst>
      <p:ext uri="{BB962C8B-B14F-4D97-AF65-F5344CB8AC3E}">
        <p14:creationId xmlns:p14="http://schemas.microsoft.com/office/powerpoint/2010/main" val="369591719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43608" y="2204864"/>
            <a:ext cx="7992888" cy="4524315"/>
          </a:xfrm>
          <a:prstGeom prst="rect">
            <a:avLst/>
          </a:prstGeom>
          <a:noFill/>
        </p:spPr>
        <p:txBody>
          <a:bodyPr wrap="square" rtlCol="0">
            <a:spAutoFit/>
          </a:bodyPr>
          <a:lstStyle/>
          <a:p>
            <a:pPr marL="285750" indent="-285750">
              <a:buFont typeface="Arial" panose="020B0604020202020204" pitchFamily="34" charset="0"/>
              <a:buChar char="•"/>
            </a:pPr>
            <a:r>
              <a:rPr lang="it-IT" b="1" dirty="0"/>
              <a:t>L’accesso generalizzato è rifiutato se il diniego è necessario per evitare un pregiudizio concreto alla tutela della «</a:t>
            </a:r>
            <a:r>
              <a:rPr lang="it-IT" b="1" i="1" dirty="0">
                <a:solidFill>
                  <a:srgbClr val="C00000"/>
                </a:solidFill>
              </a:rPr>
              <a:t>libertà e la segretezza della corrispondenza</a:t>
            </a:r>
            <a:r>
              <a:rPr lang="it-IT" b="1" dirty="0"/>
              <a:t>» (art. 5, comma 2-</a:t>
            </a:r>
            <a:r>
              <a:rPr lang="it-IT" b="1" i="1" dirty="0"/>
              <a:t>bis</a:t>
            </a:r>
            <a:r>
              <a:rPr lang="it-IT" b="1" dirty="0"/>
              <a:t>, d. </a:t>
            </a:r>
            <a:r>
              <a:rPr lang="it-IT" b="1" dirty="0" err="1"/>
              <a:t>lgs</a:t>
            </a:r>
            <a:r>
              <a:rPr lang="it-IT" b="1" dirty="0"/>
              <a:t>. n. 33/2013).</a:t>
            </a:r>
          </a:p>
          <a:p>
            <a:pPr marL="285750" indent="-285750">
              <a:buFont typeface="Arial" panose="020B0604020202020204" pitchFamily="34" charset="0"/>
              <a:buChar char="•"/>
            </a:pPr>
            <a:r>
              <a:rPr lang="it-IT" b="1" dirty="0"/>
              <a:t>Si tratta di una esclusione diretta a garantire la </a:t>
            </a:r>
            <a:r>
              <a:rPr lang="it-IT" b="1" dirty="0">
                <a:solidFill>
                  <a:srgbClr val="C00000"/>
                </a:solidFill>
              </a:rPr>
              <a:t>libertà costituzionalmente tutelata dall’art. 15 Cost</a:t>
            </a:r>
            <a:r>
              <a:rPr lang="it-IT" b="1" dirty="0"/>
              <a:t>. che prevede espressamente come «</a:t>
            </a:r>
            <a:r>
              <a:rPr lang="it-IT" b="1" i="1" dirty="0"/>
              <a:t>La libertà e la segretezza della corrispondenza e di ogni altra forma di comunicazione sono</a:t>
            </a:r>
          </a:p>
          <a:p>
            <a:pPr marL="285750" indent="-285750">
              <a:buFont typeface="Arial" panose="020B0604020202020204" pitchFamily="34" charset="0"/>
              <a:buChar char="•"/>
            </a:pPr>
            <a:r>
              <a:rPr lang="it-IT" b="1" i="1" dirty="0"/>
              <a:t>inviolabili. La loro limitazione può avvenire soltanto per atto motivato dell’autorità giudiziaria con le garanzie stabilite dalla legge</a:t>
            </a:r>
            <a:r>
              <a:rPr lang="it-IT" b="1" dirty="0"/>
              <a:t>».</a:t>
            </a:r>
          </a:p>
          <a:p>
            <a:pPr marL="285750" indent="-285750">
              <a:buFont typeface="Arial" panose="020B0604020202020204" pitchFamily="34" charset="0"/>
              <a:buChar char="•"/>
            </a:pPr>
            <a:r>
              <a:rPr lang="it-IT" b="1" dirty="0"/>
              <a:t>Tale tutela – che si estende non solo alle </a:t>
            </a:r>
            <a:r>
              <a:rPr lang="it-IT" b="1" dirty="0">
                <a:solidFill>
                  <a:srgbClr val="C00000"/>
                </a:solidFill>
              </a:rPr>
              <a:t>persone fisiche</a:t>
            </a:r>
            <a:r>
              <a:rPr lang="it-IT" b="1" dirty="0"/>
              <a:t>, ma anche alle </a:t>
            </a:r>
            <a:r>
              <a:rPr lang="it-IT" b="1" dirty="0">
                <a:solidFill>
                  <a:srgbClr val="C00000"/>
                </a:solidFill>
              </a:rPr>
              <a:t>persone giuridiche, enti, associazioni, comitati </a:t>
            </a:r>
            <a:r>
              <a:rPr lang="it-IT" b="1" dirty="0"/>
              <a:t>ecc. – </a:t>
            </a:r>
            <a:r>
              <a:rPr lang="it-IT" b="1" dirty="0">
                <a:solidFill>
                  <a:srgbClr val="C00000"/>
                </a:solidFill>
              </a:rPr>
              <a:t>copre le comunicazioni che hanno carattere confidenziale o si riferiscono alla intimità della vita privata </a:t>
            </a:r>
            <a:r>
              <a:rPr lang="it-IT" b="1" dirty="0"/>
              <a:t>ed è volta a garantire non solo la segretezza del contenuto della corrispondenza fra soggetti predeterminati, ma anche la più ampia libertà di comunicare reciprocamente, che verrebbe pregiudicata dalla possibilità che soggetti diversi dai destinatari individuati dal mittente possano prendere conoscenza del contenuto della relativa corrispondenza.</a:t>
            </a:r>
          </a:p>
        </p:txBody>
      </p:sp>
      <p:sp>
        <p:nvSpPr>
          <p:cNvPr id="3" name="CasellaDiTesto 2"/>
          <p:cNvSpPr txBox="1"/>
          <p:nvPr/>
        </p:nvSpPr>
        <p:spPr>
          <a:xfrm>
            <a:off x="1043608" y="1246694"/>
            <a:ext cx="7992888" cy="738664"/>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Libertà e segretezza della corrispondenza</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11792" y="3212976"/>
            <a:ext cx="1158426" cy="1368152"/>
          </a:xfrm>
          <a:prstGeom prst="rect">
            <a:avLst/>
          </a:prstGeom>
        </p:spPr>
      </p:pic>
    </p:spTree>
    <p:extLst>
      <p:ext uri="{BB962C8B-B14F-4D97-AF65-F5344CB8AC3E}">
        <p14:creationId xmlns:p14="http://schemas.microsoft.com/office/powerpoint/2010/main" val="379915465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051720" y="2204864"/>
            <a:ext cx="6696744" cy="3970318"/>
          </a:xfrm>
          <a:prstGeom prst="rect">
            <a:avLst/>
          </a:prstGeom>
          <a:noFill/>
        </p:spPr>
        <p:txBody>
          <a:bodyPr wrap="square" rtlCol="0">
            <a:spAutoFit/>
          </a:bodyPr>
          <a:lstStyle/>
          <a:p>
            <a:pPr marL="285750" indent="-285750">
              <a:buFont typeface="Arial" panose="020B0604020202020204" pitchFamily="34" charset="0"/>
              <a:buChar char="•"/>
            </a:pPr>
            <a:r>
              <a:rPr lang="it-IT" b="1" dirty="0"/>
              <a:t>La nozione di corrispondenza va intesa </a:t>
            </a:r>
            <a:r>
              <a:rPr lang="it-IT" b="1" dirty="0">
                <a:solidFill>
                  <a:srgbClr val="C00000"/>
                </a:solidFill>
              </a:rPr>
              <a:t>in senso estensivo </a:t>
            </a:r>
            <a:r>
              <a:rPr lang="it-IT" b="1" dirty="0"/>
              <a:t>a prescindere dal mezzo di trasmissione utilizzato, stante la diffusione delle nuove tecnologie della comunicazione.</a:t>
            </a:r>
          </a:p>
          <a:p>
            <a:pPr marL="285750" indent="-285750">
              <a:buFont typeface="Arial" panose="020B0604020202020204" pitchFamily="34" charset="0"/>
              <a:buChar char="•"/>
            </a:pPr>
            <a:r>
              <a:rPr lang="it-IT" b="1" dirty="0"/>
              <a:t>Tale interpretazione è suffragata anche dalle norme penali a tutela dell’inviolabilità dei segreti che considerano come «corrispondenza» non solo quella epistolare, ma anche quella telegrafica, telefonica, informatica o telematica, ovvero quella effettuata con </a:t>
            </a:r>
            <a:r>
              <a:rPr lang="it-IT" b="1" dirty="0">
                <a:solidFill>
                  <a:srgbClr val="C00000"/>
                </a:solidFill>
              </a:rPr>
              <a:t>ogni altra forma di comunicazione a distanza </a:t>
            </a:r>
            <a:r>
              <a:rPr lang="it-IT" b="1" dirty="0"/>
              <a:t>(art. 616, comma 4, codice penale).</a:t>
            </a:r>
          </a:p>
          <a:p>
            <a:pPr marL="285750" indent="-285750">
              <a:buFont typeface="Arial" panose="020B0604020202020204" pitchFamily="34" charset="0"/>
              <a:buChar char="•"/>
            </a:pPr>
            <a:r>
              <a:rPr lang="it-IT" b="1" dirty="0"/>
              <a:t>La predetta nozione di corrispondenza comprende, inoltre, sia il </a:t>
            </a:r>
            <a:r>
              <a:rPr lang="it-IT" b="1" dirty="0">
                <a:solidFill>
                  <a:srgbClr val="C00000"/>
                </a:solidFill>
              </a:rPr>
              <a:t>contenuto del messaggio, che gli eventuali file allegati,</a:t>
            </a:r>
            <a:r>
              <a:rPr lang="it-IT" b="1" dirty="0"/>
              <a:t> nonché i </a:t>
            </a:r>
            <a:r>
              <a:rPr lang="it-IT" b="1" dirty="0">
                <a:solidFill>
                  <a:srgbClr val="C00000"/>
                </a:solidFill>
              </a:rPr>
              <a:t>dati esteriori della comunicazione, quali, ad esempio, l’identità del mittente e del destinatario, l’oggetto, l’ora e la data di spedizione</a:t>
            </a:r>
          </a:p>
        </p:txBody>
      </p:sp>
      <p:sp>
        <p:nvSpPr>
          <p:cNvPr id="3" name="CasellaDiTesto 2"/>
          <p:cNvSpPr txBox="1"/>
          <p:nvPr/>
        </p:nvSpPr>
        <p:spPr>
          <a:xfrm>
            <a:off x="1043608" y="1246694"/>
            <a:ext cx="7992888" cy="738664"/>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Libertà e segretezza della corrispondenza</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107504" y="2708920"/>
            <a:ext cx="2016224" cy="2381250"/>
          </a:xfrm>
          <a:prstGeom prst="rect">
            <a:avLst/>
          </a:prstGeom>
        </p:spPr>
      </p:pic>
    </p:spTree>
    <p:extLst>
      <p:ext uri="{BB962C8B-B14F-4D97-AF65-F5344CB8AC3E}">
        <p14:creationId xmlns:p14="http://schemas.microsoft.com/office/powerpoint/2010/main" val="293503382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43608" y="2056686"/>
            <a:ext cx="7632848" cy="4801314"/>
          </a:xfrm>
          <a:prstGeom prst="rect">
            <a:avLst/>
          </a:prstGeom>
          <a:noFill/>
        </p:spPr>
        <p:txBody>
          <a:bodyPr wrap="square" rtlCol="0">
            <a:spAutoFit/>
          </a:bodyPr>
          <a:lstStyle/>
          <a:p>
            <a:pPr marL="285750" indent="-285750">
              <a:buFont typeface="Arial" panose="020B0604020202020204" pitchFamily="34" charset="0"/>
              <a:buChar char="•"/>
            </a:pPr>
            <a:r>
              <a:rPr lang="it-IT" b="1" dirty="0"/>
              <a:t>Ciò premesso occorre precisare che, ai fini delle valutazioni in ordine all’individuazione dei casi in cui il diniego all’accesso civico è necessario per evitare un </a:t>
            </a:r>
            <a:r>
              <a:rPr lang="it-IT" b="1" dirty="0">
                <a:solidFill>
                  <a:srgbClr val="C00000"/>
                </a:solidFill>
              </a:rPr>
              <a:t>pregiudizio concreto</a:t>
            </a:r>
            <a:r>
              <a:rPr lang="it-IT" b="1" dirty="0"/>
              <a:t> alla tutela della «</a:t>
            </a:r>
            <a:r>
              <a:rPr lang="it-IT" b="1" i="1" dirty="0"/>
              <a:t>libertà e la segretezza della corrispondenza</a:t>
            </a:r>
            <a:r>
              <a:rPr lang="it-IT" b="1" dirty="0"/>
              <a:t>», l’ente destinatario dell’istanza di accesso civico dovrà tenere in considerazione la </a:t>
            </a:r>
            <a:r>
              <a:rPr lang="it-IT" b="1" dirty="0">
                <a:solidFill>
                  <a:srgbClr val="C00000"/>
                </a:solidFill>
              </a:rPr>
              <a:t>natura della stessa, le intenzioni dei soggetti coinvolti nello scambio della corrispondenza e la legittima aspettativa di confidenzialità degli interessati ivi compresi eventuali soggetti terzi citati all’interno della comunicazione</a:t>
            </a:r>
            <a:r>
              <a:rPr lang="it-IT" b="1" dirty="0"/>
              <a:t>.</a:t>
            </a:r>
          </a:p>
          <a:p>
            <a:pPr marL="285750" indent="-285750">
              <a:buFont typeface="Arial" panose="020B0604020202020204" pitchFamily="34" charset="0"/>
              <a:buChar char="•"/>
            </a:pPr>
            <a:r>
              <a:rPr lang="it-IT" b="1" dirty="0"/>
              <a:t>In questa valutazione, poiché nel contesto dello svolgimento delle attività amministrative e di pubblico interesse degli enti destinatari delle richieste di accesso civico, l’utilizzo della corrispondenza (posta, e-mail, fax, ecc.) costituisce la modalità ordinaria di comunicazione, non solo tra i diversi enti, ma anche fra questi e i terzi, per la corretta applicazione del limite previsto dall’art. 5, comma 2-</a:t>
            </a:r>
            <a:r>
              <a:rPr lang="it-IT" b="1" i="1" dirty="0"/>
              <a:t>bis</a:t>
            </a:r>
            <a:r>
              <a:rPr lang="it-IT" b="1" dirty="0"/>
              <a:t>, d. </a:t>
            </a:r>
            <a:r>
              <a:rPr lang="it-IT" b="1" dirty="0" err="1"/>
              <a:t>lgs</a:t>
            </a:r>
            <a:r>
              <a:rPr lang="it-IT" b="1" dirty="0"/>
              <a:t>. n. 33/2013 </a:t>
            </a:r>
            <a:r>
              <a:rPr lang="it-IT" b="1" dirty="0">
                <a:solidFill>
                  <a:srgbClr val="C00000"/>
                </a:solidFill>
              </a:rPr>
              <a:t>non si dovrà necessariamente escludere l’accesso a tutte queste comunicazioni ma soltanto a quelle che, secondo una verifica da operare caso per caso, abbiano effettivamente un carattere confidenziale e privato</a:t>
            </a:r>
            <a:r>
              <a:rPr lang="it-IT" b="1" dirty="0"/>
              <a:t>.</a:t>
            </a:r>
            <a:endParaRPr lang="it-IT" b="1" dirty="0">
              <a:solidFill>
                <a:srgbClr val="C00000"/>
              </a:solidFill>
            </a:endParaRPr>
          </a:p>
        </p:txBody>
      </p:sp>
      <p:sp>
        <p:nvSpPr>
          <p:cNvPr id="3" name="CasellaDiTesto 2"/>
          <p:cNvSpPr txBox="1"/>
          <p:nvPr/>
        </p:nvSpPr>
        <p:spPr>
          <a:xfrm>
            <a:off x="1043608" y="1246694"/>
            <a:ext cx="7992888" cy="738664"/>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Libertà e segretezza della corrispondenza</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107504" y="3212976"/>
            <a:ext cx="1036486" cy="1224136"/>
          </a:xfrm>
          <a:prstGeom prst="rect">
            <a:avLst/>
          </a:prstGeom>
        </p:spPr>
      </p:pic>
    </p:spTree>
    <p:extLst>
      <p:ext uri="{BB962C8B-B14F-4D97-AF65-F5344CB8AC3E}">
        <p14:creationId xmlns:p14="http://schemas.microsoft.com/office/powerpoint/2010/main" val="97225007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63688" y="2564904"/>
            <a:ext cx="6912768" cy="4247317"/>
          </a:xfrm>
          <a:prstGeom prst="rect">
            <a:avLst/>
          </a:prstGeom>
          <a:noFill/>
        </p:spPr>
        <p:txBody>
          <a:bodyPr wrap="square" rtlCol="0">
            <a:spAutoFit/>
          </a:bodyPr>
          <a:lstStyle/>
          <a:p>
            <a:pPr marL="285750" indent="-285750">
              <a:buFont typeface="Arial" panose="020B0604020202020204" pitchFamily="34" charset="0"/>
              <a:buChar char="•"/>
            </a:pPr>
            <a:r>
              <a:rPr lang="it-IT" b="1" dirty="0"/>
              <a:t>La previsione dell’art. 5 bis co.2 lett. c) de decreto trasparenza include nella generica definizione di “</a:t>
            </a:r>
            <a:r>
              <a:rPr lang="it-IT" b="1" i="1" dirty="0"/>
              <a:t>interessi economici e commerciali</a:t>
            </a:r>
            <a:r>
              <a:rPr lang="it-IT" b="1" dirty="0"/>
              <a:t>”, </a:t>
            </a:r>
            <a:r>
              <a:rPr lang="it-IT" b="1" dirty="0">
                <a:solidFill>
                  <a:srgbClr val="C00000"/>
                </a:solidFill>
              </a:rPr>
              <a:t>tre specifici ambiti tutelati dall’ordinamento </a:t>
            </a:r>
            <a:r>
              <a:rPr lang="it-IT" b="1" dirty="0"/>
              <a:t>e tutti collegati con l’interesse generale di garantire il buon funzionamento delle regole del mercato e della libera concorrenza. </a:t>
            </a:r>
          </a:p>
          <a:p>
            <a:pPr marL="285750" indent="-285750">
              <a:buFont typeface="Arial" panose="020B0604020202020204" pitchFamily="34" charset="0"/>
              <a:buChar char="•"/>
            </a:pPr>
            <a:r>
              <a:rPr lang="it-IT" b="1" dirty="0"/>
              <a:t>Il termine "</a:t>
            </a:r>
            <a:r>
              <a:rPr lang="it-IT" b="1" dirty="0">
                <a:solidFill>
                  <a:srgbClr val="C00000"/>
                </a:solidFill>
              </a:rPr>
              <a:t>proprietà intellettuale</a:t>
            </a:r>
            <a:r>
              <a:rPr lang="it-IT" b="1" dirty="0"/>
              <a:t>" indica un sistema di tutela giuridica – che si basa sul riconoscimento di diritti esclusivi - di beni immateriali, ossia le </a:t>
            </a:r>
            <a:r>
              <a:rPr lang="it-IT" b="1" dirty="0">
                <a:solidFill>
                  <a:srgbClr val="C00000"/>
                </a:solidFill>
              </a:rPr>
              <a:t>creazioni intellettuali</a:t>
            </a:r>
            <a:r>
              <a:rPr lang="it-IT" b="1" dirty="0"/>
              <a:t>, aventi anche rilevanza economica: si tratta dei </a:t>
            </a:r>
            <a:r>
              <a:rPr lang="it-IT" b="1" dirty="0">
                <a:solidFill>
                  <a:srgbClr val="C00000"/>
                </a:solidFill>
              </a:rPr>
              <a:t>frutti dell'attività creativa e inventiva umana come, ad esempio, le opere artistiche e letterarie, le invenzioni industriali e i modelli di utilità, il design, i marchi</a:t>
            </a:r>
            <a:r>
              <a:rPr lang="it-IT" b="1" dirty="0"/>
              <a:t>. </a:t>
            </a:r>
          </a:p>
          <a:p>
            <a:pPr marL="285750" indent="-285750">
              <a:buFont typeface="Arial" panose="020B0604020202020204" pitchFamily="34" charset="0"/>
              <a:buChar char="•"/>
            </a:pPr>
            <a:r>
              <a:rPr lang="it-IT" b="1" dirty="0"/>
              <a:t>Al concetto di proprietà intellettuale fanno capo le tre grandi aree del </a:t>
            </a:r>
            <a:r>
              <a:rPr lang="it-IT" b="1" dirty="0">
                <a:solidFill>
                  <a:srgbClr val="C00000"/>
                </a:solidFill>
              </a:rPr>
              <a:t>diritto d'autore, del diritto dei brevetti e del diritto dei marchi</a:t>
            </a:r>
            <a:r>
              <a:rPr lang="it-IT" b="1" dirty="0"/>
              <a:t>, questi ultimi ricompresi nel più ampio concetto di proprietà industriale</a:t>
            </a:r>
            <a:endParaRPr lang="it-IT" b="1" dirty="0">
              <a:solidFill>
                <a:srgbClr val="C00000"/>
              </a:solidFill>
            </a:endParaRPr>
          </a:p>
        </p:txBody>
      </p:sp>
      <p:sp>
        <p:nvSpPr>
          <p:cNvPr id="3" name="CasellaDiTesto 2"/>
          <p:cNvSpPr txBox="1"/>
          <p:nvPr/>
        </p:nvSpPr>
        <p:spPr>
          <a:xfrm>
            <a:off x="1043608" y="1246694"/>
            <a:ext cx="7992888" cy="1015663"/>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Interessi economici e commerciali di una persona fisica o giuridica, ivi compresi proprietà intellettuale, diritto d'autore e segreti commerciali</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179512" y="3645024"/>
            <a:ext cx="1463274" cy="1728192"/>
          </a:xfrm>
          <a:prstGeom prst="rect">
            <a:avLst/>
          </a:prstGeom>
        </p:spPr>
      </p:pic>
    </p:spTree>
    <p:extLst>
      <p:ext uri="{BB962C8B-B14F-4D97-AF65-F5344CB8AC3E}">
        <p14:creationId xmlns:p14="http://schemas.microsoft.com/office/powerpoint/2010/main" val="76336305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755576" y="2348880"/>
            <a:ext cx="7992888" cy="4524315"/>
          </a:xfrm>
          <a:prstGeom prst="rect">
            <a:avLst/>
          </a:prstGeom>
          <a:noFill/>
        </p:spPr>
        <p:txBody>
          <a:bodyPr wrap="square" rtlCol="0">
            <a:spAutoFit/>
          </a:bodyPr>
          <a:lstStyle/>
          <a:p>
            <a:pPr marL="285750" indent="-285750">
              <a:buFont typeface="Arial" panose="020B0604020202020204" pitchFamily="34" charset="0"/>
              <a:buChar char="•"/>
            </a:pPr>
            <a:r>
              <a:rPr lang="it-IT" b="1" dirty="0"/>
              <a:t>Il tema del </a:t>
            </a:r>
            <a:r>
              <a:rPr lang="it-IT" b="1" dirty="0">
                <a:solidFill>
                  <a:srgbClr val="C00000"/>
                </a:solidFill>
              </a:rPr>
              <a:t>segreto industriale </a:t>
            </a:r>
            <a:r>
              <a:rPr lang="it-IT" b="1" dirty="0"/>
              <a:t>è spesso strettamente collegato con quello del </a:t>
            </a:r>
            <a:r>
              <a:rPr lang="it-IT" b="1" dirty="0">
                <a:solidFill>
                  <a:srgbClr val="C00000"/>
                </a:solidFill>
              </a:rPr>
              <a:t>segreto commerciale </a:t>
            </a:r>
            <a:r>
              <a:rPr lang="it-IT" b="1" dirty="0"/>
              <a:t>dal quale non sempre è nettamente distinguibile, sia perché simili sono i problemi che li coinvolgono, sia perché la disciplina ad essi applicabile è comune: infatti, possono essere presenti, nel </a:t>
            </a:r>
            <a:r>
              <a:rPr lang="it-IT" b="1" i="1" dirty="0"/>
              <a:t>know-how </a:t>
            </a:r>
            <a:r>
              <a:rPr lang="it-IT" b="1" dirty="0"/>
              <a:t>specifico dell’impresa, aspetti inventivi, tutelabili anche come brevetti. </a:t>
            </a:r>
          </a:p>
          <a:p>
            <a:pPr marL="285750" indent="-285750">
              <a:buFont typeface="Arial" panose="020B0604020202020204" pitchFamily="34" charset="0"/>
              <a:buChar char="•"/>
            </a:pPr>
            <a:r>
              <a:rPr lang="it-IT" b="1" dirty="0">
                <a:solidFill>
                  <a:srgbClr val="C00000"/>
                </a:solidFill>
              </a:rPr>
              <a:t>L’idea innovativa </a:t>
            </a:r>
            <a:r>
              <a:rPr lang="it-IT" b="1" dirty="0"/>
              <a:t>può riguardare le diverse fasi dell’attività dell’impresa, la produzione industriale (per esempio un nuovo tipo di procedimento di fabbricazione che consenta l’uso di un prodotto preesistente ma a costi molto inferiori), l’organizzazione aziendale, il modo di effettuare la commercializzazione di un bene o di un servizio e così via. </a:t>
            </a:r>
          </a:p>
          <a:p>
            <a:pPr marL="285750" indent="-285750">
              <a:buFont typeface="Arial" panose="020B0604020202020204" pitchFamily="34" charset="0"/>
              <a:buChar char="•"/>
            </a:pPr>
            <a:r>
              <a:rPr lang="it-IT" b="1" dirty="0"/>
              <a:t>E’ chiaro che l’imprenditore ha interesse non solo ad innovare ma anche a mantenere in suo possesso tale innovazione ossia ad </a:t>
            </a:r>
            <a:r>
              <a:rPr lang="it-IT" b="1" dirty="0">
                <a:solidFill>
                  <a:srgbClr val="C00000"/>
                </a:solidFill>
              </a:rPr>
              <a:t>evitare che imprese concorrenti possano copiare la sua invenzione</a:t>
            </a:r>
            <a:r>
              <a:rPr lang="it-IT" b="1" dirty="0"/>
              <a:t>. </a:t>
            </a:r>
          </a:p>
          <a:p>
            <a:pPr marL="285750" indent="-285750">
              <a:buFont typeface="Arial" panose="020B0604020202020204" pitchFamily="34" charset="0"/>
              <a:buChar char="•"/>
            </a:pPr>
            <a:r>
              <a:rPr lang="it-IT" b="1" dirty="0"/>
              <a:t>Egli può assicurarsene l’esclusiva attraverso lo speciale strumento del </a:t>
            </a:r>
            <a:r>
              <a:rPr lang="it-IT" b="1" dirty="0">
                <a:solidFill>
                  <a:srgbClr val="C00000"/>
                </a:solidFill>
              </a:rPr>
              <a:t>brevetto industriale o lasciare che la sua invenzione rimanga segreta</a:t>
            </a:r>
            <a:r>
              <a:rPr lang="it-IT" b="1" dirty="0"/>
              <a:t>, magari per un certo lasso di tempo (segreto aziendale).</a:t>
            </a:r>
            <a:endParaRPr lang="it-IT" b="1" dirty="0">
              <a:solidFill>
                <a:srgbClr val="C00000"/>
              </a:solidFill>
            </a:endParaRPr>
          </a:p>
        </p:txBody>
      </p:sp>
      <p:sp>
        <p:nvSpPr>
          <p:cNvPr id="3" name="CasellaDiTesto 2"/>
          <p:cNvSpPr txBox="1"/>
          <p:nvPr/>
        </p:nvSpPr>
        <p:spPr>
          <a:xfrm>
            <a:off x="1043608" y="1246694"/>
            <a:ext cx="7992888" cy="1015663"/>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Interessi economici e commerciali di una persona fisica o giuridica, ivi compresi proprietà intellettuale, diritto d'autore e segreti commerciali</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107504" y="4005064"/>
            <a:ext cx="853577" cy="1008112"/>
          </a:xfrm>
          <a:prstGeom prst="rect">
            <a:avLst/>
          </a:prstGeom>
        </p:spPr>
      </p:pic>
    </p:spTree>
    <p:extLst>
      <p:ext uri="{BB962C8B-B14F-4D97-AF65-F5344CB8AC3E}">
        <p14:creationId xmlns:p14="http://schemas.microsoft.com/office/powerpoint/2010/main" val="168246175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755576" y="2348880"/>
            <a:ext cx="7992888" cy="4247317"/>
          </a:xfrm>
          <a:prstGeom prst="rect">
            <a:avLst/>
          </a:prstGeom>
          <a:noFill/>
        </p:spPr>
        <p:txBody>
          <a:bodyPr wrap="square" rtlCol="0">
            <a:spAutoFit/>
          </a:bodyPr>
          <a:lstStyle/>
          <a:p>
            <a:r>
              <a:rPr lang="it-IT" b="1" dirty="0"/>
              <a:t>Costituiscono oggetto di tutela (segreti commerciali) </a:t>
            </a:r>
          </a:p>
          <a:p>
            <a:pPr marL="285750" indent="-285750">
              <a:buFont typeface="Arial" panose="020B0604020202020204" pitchFamily="34" charset="0"/>
              <a:buChar char="•"/>
            </a:pPr>
            <a:r>
              <a:rPr lang="it-IT" b="1" dirty="0"/>
              <a:t>le </a:t>
            </a:r>
            <a:r>
              <a:rPr lang="it-IT" b="1" dirty="0">
                <a:solidFill>
                  <a:srgbClr val="C00000"/>
                </a:solidFill>
              </a:rPr>
              <a:t>informazioni aziendali e le esperienze </a:t>
            </a:r>
            <a:r>
              <a:rPr lang="it-IT" b="1" dirty="0" err="1">
                <a:solidFill>
                  <a:srgbClr val="C00000"/>
                </a:solidFill>
              </a:rPr>
              <a:t>tecnicoindustriali</a:t>
            </a:r>
            <a:r>
              <a:rPr lang="it-IT" b="1" dirty="0"/>
              <a:t>, comprese quelle </a:t>
            </a:r>
            <a:r>
              <a:rPr lang="it-IT" b="1" dirty="0">
                <a:solidFill>
                  <a:srgbClr val="C00000"/>
                </a:solidFill>
              </a:rPr>
              <a:t>commerciali</a:t>
            </a:r>
            <a:r>
              <a:rPr lang="it-IT" b="1" dirty="0"/>
              <a:t>, quelle relative </a:t>
            </a:r>
            <a:r>
              <a:rPr lang="it-IT" b="1" dirty="0">
                <a:solidFill>
                  <a:srgbClr val="C00000"/>
                </a:solidFill>
              </a:rPr>
              <a:t>all'organizzazione</a:t>
            </a:r>
            <a:r>
              <a:rPr lang="it-IT" b="1" dirty="0"/>
              <a:t>, quelle </a:t>
            </a:r>
            <a:r>
              <a:rPr lang="it-IT" b="1" dirty="0">
                <a:solidFill>
                  <a:srgbClr val="C00000"/>
                </a:solidFill>
              </a:rPr>
              <a:t>finanziarie</a:t>
            </a:r>
            <a:r>
              <a:rPr lang="it-IT" b="1" dirty="0"/>
              <a:t>, </a:t>
            </a:r>
            <a:r>
              <a:rPr lang="it-IT" b="1" dirty="0">
                <a:solidFill>
                  <a:srgbClr val="C00000"/>
                </a:solidFill>
              </a:rPr>
              <a:t>ossia il </a:t>
            </a:r>
            <a:r>
              <a:rPr lang="it-IT" b="1" i="1" dirty="0">
                <a:solidFill>
                  <a:srgbClr val="C00000"/>
                </a:solidFill>
              </a:rPr>
              <a:t>know-how </a:t>
            </a:r>
            <a:r>
              <a:rPr lang="it-IT" b="1" dirty="0">
                <a:solidFill>
                  <a:srgbClr val="C00000"/>
                </a:solidFill>
              </a:rPr>
              <a:t>aziendale</a:t>
            </a:r>
            <a:r>
              <a:rPr lang="it-IT" b="1" dirty="0"/>
              <a:t>, soggette al legittimo controllo del detentore, </a:t>
            </a:r>
          </a:p>
          <a:p>
            <a:pPr marL="285750" indent="-285750">
              <a:buFont typeface="Arial" panose="020B0604020202020204" pitchFamily="34" charset="0"/>
              <a:buChar char="•"/>
            </a:pPr>
            <a:r>
              <a:rPr lang="it-IT" b="1" dirty="0"/>
              <a:t>ove tali informazioni siano </a:t>
            </a:r>
            <a:r>
              <a:rPr lang="it-IT" b="1" dirty="0">
                <a:solidFill>
                  <a:srgbClr val="C00000"/>
                </a:solidFill>
              </a:rPr>
              <a:t>segrete</a:t>
            </a:r>
            <a:r>
              <a:rPr lang="it-IT" b="1" dirty="0"/>
              <a:t>, nel senso che non siano, nel loro insieme o nella precisa configurazione e combinazione dei loro elementi, generalmente note o facilmente accessibili agli esperti ed agli operatori del settore; </a:t>
            </a:r>
          </a:p>
          <a:p>
            <a:pPr marL="285750" indent="-285750">
              <a:buFont typeface="Arial" panose="020B0604020202020204" pitchFamily="34" charset="0"/>
              <a:buChar char="•"/>
            </a:pPr>
            <a:r>
              <a:rPr lang="it-IT" b="1" dirty="0">
                <a:solidFill>
                  <a:srgbClr val="C00000"/>
                </a:solidFill>
              </a:rPr>
              <a:t>abbiano valore economico in quanto segrete</a:t>
            </a:r>
            <a:r>
              <a:rPr lang="it-IT" b="1" dirty="0"/>
              <a:t>; </a:t>
            </a:r>
          </a:p>
          <a:p>
            <a:pPr marL="285750" indent="-285750">
              <a:buFont typeface="Arial" panose="020B0604020202020204" pitchFamily="34" charset="0"/>
              <a:buChar char="•"/>
            </a:pPr>
            <a:r>
              <a:rPr lang="it-IT" b="1" dirty="0">
                <a:solidFill>
                  <a:srgbClr val="C00000"/>
                </a:solidFill>
              </a:rPr>
              <a:t>siano sottoposte</a:t>
            </a:r>
            <a:r>
              <a:rPr lang="it-IT" b="1" dirty="0"/>
              <a:t>, da parte delle persone al cui legittimo controllo sono soggette, </a:t>
            </a:r>
            <a:r>
              <a:rPr lang="it-IT" b="1" dirty="0">
                <a:solidFill>
                  <a:srgbClr val="C00000"/>
                </a:solidFill>
              </a:rPr>
              <a:t>a misure da ritenersi ragionevolmente adeguate a mantenerle segrete</a:t>
            </a:r>
            <a:r>
              <a:rPr lang="it-IT" b="1" dirty="0"/>
              <a:t>; </a:t>
            </a:r>
          </a:p>
          <a:p>
            <a:pPr marL="285750" indent="-285750">
              <a:buFont typeface="Arial" panose="020B0604020202020204" pitchFamily="34" charset="0"/>
              <a:buChar char="•"/>
            </a:pPr>
            <a:r>
              <a:rPr lang="it-IT" b="1" dirty="0"/>
              <a:t>riguardino dati relativi a ricerche, prove o altri dati segreti, la cui </a:t>
            </a:r>
            <a:r>
              <a:rPr lang="it-IT" b="1" dirty="0">
                <a:solidFill>
                  <a:srgbClr val="C00000"/>
                </a:solidFill>
              </a:rPr>
              <a:t>elaborazione comporti un considerevole impegno </a:t>
            </a:r>
            <a:r>
              <a:rPr lang="it-IT" b="1" dirty="0"/>
              <a:t>ed alla cui presentazione sia subordinata l'autorizzazione dell'immissione in commercio di prodotti chimici, farmaceutici o agricoli implicanti l'uso di sostanze chimiche.</a:t>
            </a:r>
            <a:endParaRPr lang="it-IT" b="1" dirty="0">
              <a:solidFill>
                <a:srgbClr val="C00000"/>
              </a:solidFill>
            </a:endParaRPr>
          </a:p>
        </p:txBody>
      </p:sp>
      <p:sp>
        <p:nvSpPr>
          <p:cNvPr id="3" name="CasellaDiTesto 2"/>
          <p:cNvSpPr txBox="1"/>
          <p:nvPr/>
        </p:nvSpPr>
        <p:spPr>
          <a:xfrm>
            <a:off x="1043608" y="1246694"/>
            <a:ext cx="7992888" cy="1015663"/>
          </a:xfrm>
          <a:prstGeom prst="rect">
            <a:avLst/>
          </a:prstGeom>
          <a:noFill/>
        </p:spPr>
        <p:txBody>
          <a:bodyPr wrap="square" rtlCol="0">
            <a:spAutoFit/>
          </a:bodyPr>
          <a:lstStyle/>
          <a:p>
            <a:r>
              <a:rPr lang="it-IT" sz="2400" b="1" dirty="0">
                <a:solidFill>
                  <a:srgbClr val="C00000"/>
                </a:solidFill>
              </a:rPr>
              <a:t>LE ECCEZIONI RELATIVE O QUALIFICATE (LIMITI ALL’ACCESSO)</a:t>
            </a:r>
          </a:p>
          <a:p>
            <a:r>
              <a:rPr lang="it-IT" b="1" dirty="0">
                <a:solidFill>
                  <a:srgbClr val="C00000"/>
                </a:solidFill>
              </a:rPr>
              <a:t>Interessi economici e commerciali di una persona fisica o giuridica, ivi compresi proprietà intellettuale, diritto d'autore e segreti commerciali</a:t>
            </a:r>
            <a:endParaRPr lang="it-IT" sz="2400" b="1" dirty="0">
              <a:solidFill>
                <a:srgbClr val="C00000"/>
              </a:solidFill>
            </a:endParaRPr>
          </a:p>
        </p:txBody>
      </p:sp>
      <p:pic>
        <p:nvPicPr>
          <p:cNvPr id="4" name="Immagine 3"/>
          <p:cNvPicPr>
            <a:picLocks noChangeAspect="1"/>
          </p:cNvPicPr>
          <p:nvPr/>
        </p:nvPicPr>
        <p:blipFill rotWithShape="1">
          <a:blip r:embed="rId2"/>
          <a:srcRect l="37715" r="35825"/>
          <a:stretch/>
        </p:blipFill>
        <p:spPr>
          <a:xfrm>
            <a:off x="18442" y="3573016"/>
            <a:ext cx="792607" cy="936104"/>
          </a:xfrm>
          <a:prstGeom prst="rect">
            <a:avLst/>
          </a:prstGeom>
        </p:spPr>
      </p:pic>
    </p:spTree>
    <p:extLst>
      <p:ext uri="{BB962C8B-B14F-4D97-AF65-F5344CB8AC3E}">
        <p14:creationId xmlns:p14="http://schemas.microsoft.com/office/powerpoint/2010/main" val="385455245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15616" y="2132856"/>
            <a:ext cx="7776864" cy="4247317"/>
          </a:xfrm>
          <a:prstGeom prst="rect">
            <a:avLst/>
          </a:prstGeom>
          <a:noFill/>
        </p:spPr>
        <p:txBody>
          <a:bodyPr wrap="square" rtlCol="0">
            <a:spAutoFit/>
          </a:bodyPr>
          <a:lstStyle/>
          <a:p>
            <a:r>
              <a:rPr lang="it-IT" b="1" dirty="0"/>
              <a:t>E’ OPPORTUNO CHE:</a:t>
            </a:r>
          </a:p>
          <a:p>
            <a:pPr marL="342900" indent="-342900">
              <a:buFont typeface="+mj-lt"/>
              <a:buAutoNum type="alphaLcParenR"/>
            </a:pPr>
            <a:r>
              <a:rPr lang="it-IT" b="1" dirty="0"/>
              <a:t>le </a:t>
            </a:r>
            <a:r>
              <a:rPr lang="it-IT" b="1" dirty="0">
                <a:solidFill>
                  <a:srgbClr val="C00000"/>
                </a:solidFill>
              </a:rPr>
              <a:t>amministrazioni adottino nel più breve tempo possibile, auspicabilmente con operatività a partire dal 23 dicembre 2016, soluzioni organizzative </a:t>
            </a:r>
            <a:r>
              <a:rPr lang="it-IT" b="1" dirty="0"/>
              <a:t>come indicato al § 3.2. al fine di coordinare la coerenza delle risposte sui diversi tipi di accesso («TRANSPARENCY BUREAU» – «</a:t>
            </a:r>
            <a:r>
              <a:rPr lang="it-IT" b="1" i="1" dirty="0"/>
              <a:t>concentrazione della competenza a decidere sulle richieste di accesso in un unico ufficio (dotato di risorse professionali adeguate, che si specializzano nel tempo, accumulando know </a:t>
            </a:r>
            <a:r>
              <a:rPr lang="it-IT" b="1" i="1" dirty="0" err="1"/>
              <a:t>how</a:t>
            </a:r>
            <a:r>
              <a:rPr lang="it-IT" b="1" i="1" dirty="0"/>
              <a:t> ed esperienza), che, ai fini istruttori, dialoga con gli uffici che detengono i dati richiesti</a:t>
            </a:r>
            <a:r>
              <a:rPr lang="it-IT" b="1" dirty="0"/>
              <a:t>»; </a:t>
            </a:r>
          </a:p>
          <a:p>
            <a:pPr marL="342900" indent="-342900">
              <a:buFont typeface="+mj-lt"/>
              <a:buAutoNum type="alphaLcParenR"/>
            </a:pPr>
            <a:r>
              <a:rPr lang="it-IT" b="1" dirty="0"/>
              <a:t>le amministrazioni adottino, entro il 23 giugno del 2017, una </a:t>
            </a:r>
            <a:r>
              <a:rPr lang="it-IT" b="1" dirty="0">
                <a:solidFill>
                  <a:srgbClr val="C00000"/>
                </a:solidFill>
              </a:rPr>
              <a:t>disciplina sull’accesso </a:t>
            </a:r>
            <a:r>
              <a:rPr lang="it-IT" b="1" dirty="0"/>
              <a:t>con i contenuti di cui al § 3.1 «</a:t>
            </a:r>
            <a:r>
              <a:rPr lang="it-IT" b="1" i="1" dirty="0"/>
              <a:t>l’adozione, anche nella forma di un regolamento sull’accesso, di una disciplina organica e coordinata delle tre tipologie di accesso</a:t>
            </a:r>
            <a:r>
              <a:rPr lang="it-IT" b="1" dirty="0"/>
              <a:t>».</a:t>
            </a:r>
          </a:p>
          <a:p>
            <a:pPr marL="342900" indent="-342900">
              <a:buFont typeface="+mj-lt"/>
              <a:buAutoNum type="alphaLcParenR"/>
            </a:pPr>
            <a:r>
              <a:rPr lang="it-IT" b="1" dirty="0"/>
              <a:t>sia istituito presso ogni amministrazione un </a:t>
            </a:r>
            <a:r>
              <a:rPr lang="it-IT" b="1" dirty="0">
                <a:solidFill>
                  <a:srgbClr val="C00000"/>
                </a:solidFill>
              </a:rPr>
              <a:t>registro delle richieste di accesso </a:t>
            </a:r>
            <a:r>
              <a:rPr lang="it-IT" b="1" dirty="0"/>
              <a:t>presentate (per tutte le tipologie di accesso).</a:t>
            </a:r>
            <a:endParaRPr lang="it-IT" b="1" dirty="0">
              <a:solidFill>
                <a:srgbClr val="C00000"/>
              </a:solidFill>
            </a:endParaRPr>
          </a:p>
        </p:txBody>
      </p:sp>
      <p:sp>
        <p:nvSpPr>
          <p:cNvPr id="3" name="CasellaDiTesto 2"/>
          <p:cNvSpPr txBox="1"/>
          <p:nvPr/>
        </p:nvSpPr>
        <p:spPr>
          <a:xfrm>
            <a:off x="1115616" y="1556792"/>
            <a:ext cx="4752528" cy="461665"/>
          </a:xfrm>
          <a:prstGeom prst="rect">
            <a:avLst/>
          </a:prstGeom>
          <a:noFill/>
        </p:spPr>
        <p:txBody>
          <a:bodyPr wrap="square" rtlCol="0">
            <a:spAutoFit/>
          </a:bodyPr>
          <a:lstStyle/>
          <a:p>
            <a:r>
              <a:rPr lang="it-IT" sz="2400" b="1" dirty="0">
                <a:solidFill>
                  <a:srgbClr val="C00000"/>
                </a:solidFill>
              </a:rPr>
              <a:t>DISCPILINA TRANSITORIA</a:t>
            </a:r>
          </a:p>
        </p:txBody>
      </p:sp>
    </p:spTree>
    <p:extLst>
      <p:ext uri="{BB962C8B-B14F-4D97-AF65-F5344CB8AC3E}">
        <p14:creationId xmlns:p14="http://schemas.microsoft.com/office/powerpoint/2010/main" val="288749356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8124" y="3681498"/>
            <a:ext cx="3312368" cy="3001998"/>
          </a:xfrm>
          <a:prstGeom prst="rect">
            <a:avLst/>
          </a:prstGeom>
          <a:effectLst>
            <a:glow rad="139700">
              <a:schemeClr val="accent6">
                <a:satMod val="175000"/>
                <a:alpha val="40000"/>
              </a:schemeClr>
            </a:glow>
            <a:outerShdw blurRad="50800" dist="50800" dir="5400000" sx="101000" sy="101000" algn="ctr" rotWithShape="0">
              <a:srgbClr val="000000">
                <a:alpha val="99000"/>
              </a:srgbClr>
            </a:outerShdw>
          </a:effectLst>
        </p:spPr>
      </p:pic>
      <p:sp>
        <p:nvSpPr>
          <p:cNvPr id="2" name="Titolo 1"/>
          <p:cNvSpPr>
            <a:spLocks noGrp="1"/>
          </p:cNvSpPr>
          <p:nvPr>
            <p:ph type="ctrTitle"/>
          </p:nvPr>
        </p:nvSpPr>
        <p:spPr>
          <a:xfrm>
            <a:off x="323528" y="836712"/>
            <a:ext cx="7953152" cy="2964903"/>
          </a:xfrm>
        </p:spPr>
        <p:txBody>
          <a:bodyPr>
            <a:normAutofit/>
          </a:bodyPr>
          <a:lstStyle/>
          <a:p>
            <a:pPr algn="l"/>
            <a:r>
              <a:rPr lang="it-IT" sz="2800" b="1" dirty="0">
                <a:latin typeface="Calibri" panose="020F0502020204030204" pitchFamily="34" charset="0"/>
                <a:cs typeface="Calibri" panose="020F0502020204030204" pitchFamily="34" charset="0"/>
              </a:rPr>
              <a:t>TERZA PARTE</a:t>
            </a:r>
            <a:br>
              <a:rPr lang="it-IT" sz="2800" b="1" dirty="0">
                <a:latin typeface="Calibri" panose="020F0502020204030204" pitchFamily="34" charset="0"/>
                <a:cs typeface="Calibri" panose="020F0502020204030204" pitchFamily="34" charset="0"/>
              </a:rPr>
            </a:br>
            <a:r>
              <a:rPr lang="it-IT" sz="2800" b="1" dirty="0">
                <a:solidFill>
                  <a:srgbClr val="800000"/>
                </a:solidFill>
              </a:rPr>
              <a:t>Una prima (abbozzata valutazione) dell’impatto sul piano dell’esposizione al rischio corruttivo, di </a:t>
            </a:r>
            <a:r>
              <a:rPr lang="it-IT" sz="2800" b="1" dirty="0" err="1">
                <a:solidFill>
                  <a:srgbClr val="800000"/>
                </a:solidFill>
              </a:rPr>
              <a:t>maladministration</a:t>
            </a:r>
            <a:r>
              <a:rPr lang="it-IT" sz="2800" b="1" dirty="0">
                <a:solidFill>
                  <a:srgbClr val="800000"/>
                </a:solidFill>
              </a:rPr>
              <a:t> o di cattiva gestione</a:t>
            </a:r>
          </a:p>
        </p:txBody>
      </p:sp>
    </p:spTree>
    <p:extLst>
      <p:ext uri="{BB962C8B-B14F-4D97-AF65-F5344CB8AC3E}">
        <p14:creationId xmlns:p14="http://schemas.microsoft.com/office/powerpoint/2010/main" val="3523775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Segnaposto contenuto 1"/>
          <p:cNvGraphicFramePr>
            <a:graphicFrameLocks noGrp="1"/>
          </p:cNvGraphicFramePr>
          <p:nvPr>
            <p:ph idx="1"/>
            <p:extLst>
              <p:ext uri="{D42A27DB-BD31-4B8C-83A1-F6EECF244321}">
                <p14:modId xmlns:p14="http://schemas.microsoft.com/office/powerpoint/2010/main" val="4042839302"/>
              </p:ext>
            </p:extLst>
          </p:nvPr>
        </p:nvGraphicFramePr>
        <p:xfrm>
          <a:off x="251520" y="980728"/>
          <a:ext cx="8712966" cy="5760720"/>
        </p:xfrm>
        <a:graphic>
          <a:graphicData uri="http://schemas.openxmlformats.org/drawingml/2006/table">
            <a:tbl>
              <a:tblPr firstRow="1" bandRow="1">
                <a:tableStyleId>{21E4AEA4-8DFA-4A89-87EB-49C32662AFE0}</a:tableStyleId>
              </a:tblPr>
              <a:tblGrid>
                <a:gridCol w="2880319">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2952327">
                  <a:extLst>
                    <a:ext uri="{9D8B030D-6E8A-4147-A177-3AD203B41FA5}">
                      <a16:colId xmlns:a16="http://schemas.microsoft.com/office/drawing/2014/main" val="20002"/>
                    </a:ext>
                  </a:extLst>
                </a:gridCol>
              </a:tblGrid>
              <a:tr h="640080">
                <a:tc>
                  <a:txBody>
                    <a:bodyPr/>
                    <a:lstStyle/>
                    <a:p>
                      <a:r>
                        <a:rPr lang="it-IT" b="1" baseline="0" dirty="0"/>
                        <a:t>Accesso Documentale</a:t>
                      </a:r>
                    </a:p>
                    <a:p>
                      <a:r>
                        <a:rPr lang="it-IT" b="1" baseline="0" dirty="0"/>
                        <a:t>L. 241/1990</a:t>
                      </a:r>
                      <a:endParaRPr lang="it-IT" b="1" dirty="0"/>
                    </a:p>
                  </a:txBody>
                  <a:tcPr/>
                </a:tc>
                <a:tc>
                  <a:txBody>
                    <a:bodyPr/>
                    <a:lstStyle/>
                    <a:p>
                      <a:r>
                        <a:rPr lang="it-IT" b="1" dirty="0"/>
                        <a:t>Accesso</a:t>
                      </a:r>
                      <a:r>
                        <a:rPr lang="it-IT" b="1" baseline="0" dirty="0"/>
                        <a:t> Civico </a:t>
                      </a:r>
                    </a:p>
                    <a:p>
                      <a:r>
                        <a:rPr lang="it-IT" b="1" baseline="0" dirty="0" err="1"/>
                        <a:t>d.lgs</a:t>
                      </a:r>
                      <a:r>
                        <a:rPr lang="it-IT" b="1" baseline="0" dirty="0"/>
                        <a:t> 33/2013, art. 5, co.1</a:t>
                      </a:r>
                      <a:endParaRPr lang="it-IT" b="1" dirty="0"/>
                    </a:p>
                  </a:txBody>
                  <a:tcPr/>
                </a:tc>
                <a:tc>
                  <a:txBody>
                    <a:bodyPr/>
                    <a:lstStyle/>
                    <a:p>
                      <a:r>
                        <a:rPr lang="it-IT" b="1" dirty="0"/>
                        <a:t>Accesso</a:t>
                      </a:r>
                      <a:r>
                        <a:rPr lang="it-IT" b="1" baseline="0" dirty="0"/>
                        <a:t> generalizzato</a:t>
                      </a:r>
                    </a:p>
                    <a:p>
                      <a:r>
                        <a:rPr lang="it-IT" b="1" baseline="0" dirty="0"/>
                        <a:t>d.lgs. 33/2013, art. 5, co.2</a:t>
                      </a:r>
                      <a:endParaRPr lang="it-IT" b="1" dirty="0"/>
                    </a:p>
                  </a:txBody>
                  <a:tcPr/>
                </a:tc>
                <a:extLst>
                  <a:ext uri="{0D108BD9-81ED-4DB2-BD59-A6C34878D82A}">
                    <a16:rowId xmlns:a16="http://schemas.microsoft.com/office/drawing/2014/main" val="10000"/>
                  </a:ext>
                </a:extLst>
              </a:tr>
              <a:tr h="28346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b="1" baseline="0" dirty="0"/>
                        <a:t>Serve a tutelare gli interessi giuridicamente rilevanti dei destinatari dei procedimenti amministrativi.</a:t>
                      </a:r>
                    </a:p>
                    <a:p>
                      <a:pPr marL="0" marR="0" indent="0" algn="l" defTabSz="914400" rtl="0" eaLnBrk="1" fontAlgn="auto" latinLnBrk="0" hangingPunct="1">
                        <a:lnSpc>
                          <a:spcPct val="100000"/>
                        </a:lnSpc>
                        <a:spcBef>
                          <a:spcPts val="0"/>
                        </a:spcBef>
                        <a:spcAft>
                          <a:spcPts val="0"/>
                        </a:spcAft>
                        <a:buClrTx/>
                        <a:buSzTx/>
                        <a:buFontTx/>
                        <a:buNone/>
                        <a:tabLst/>
                        <a:defRPr/>
                      </a:pPr>
                      <a:r>
                        <a:rPr lang="it-IT" b="1" baseline="0" dirty="0"/>
                        <a:t>Sono inammissibili le istanze preordinate ad un controllo generalizzato dell’operato delle pubbliche amministrazioni</a:t>
                      </a:r>
                      <a:endParaRPr lang="it-IT" b="1" dirty="0"/>
                    </a:p>
                  </a:txBody>
                  <a:tcPr/>
                </a:tc>
                <a:tc>
                  <a:txBody>
                    <a:bodyPr/>
                    <a:lstStyle/>
                    <a:p>
                      <a:r>
                        <a:rPr lang="it-IT" b="1" dirty="0"/>
                        <a:t>Serve a vigilare sul</a:t>
                      </a:r>
                      <a:r>
                        <a:rPr lang="it-IT" b="1" baseline="0" dirty="0"/>
                        <a:t> corretto adempimento degli obblighi di pubblicazione. </a:t>
                      </a:r>
                    </a:p>
                    <a:p>
                      <a:r>
                        <a:rPr lang="it-IT" b="1" baseline="0" dirty="0"/>
                        <a:t>L’accesso Civico può essere esercitato da chiunque, anche in assenza di interessi giuridicamente rilevanti</a:t>
                      </a:r>
                      <a:endParaRPr lang="it-IT" b="1" dirty="0"/>
                    </a:p>
                  </a:txBody>
                  <a:tcPr/>
                </a:tc>
                <a:tc>
                  <a:txBody>
                    <a:bodyPr/>
                    <a:lstStyle/>
                    <a:p>
                      <a:r>
                        <a:rPr lang="it-IT" b="1" dirty="0"/>
                        <a:t>Serve a promuovere</a:t>
                      </a:r>
                      <a:r>
                        <a:rPr lang="it-IT" b="1" baseline="0" dirty="0"/>
                        <a:t> la libertà di informazione e il controllo generalizzato sull’operato delle pubbliche amministrazioni. Accessibili i dati e documenti della PA non soggetti ad obbligo di pubblicazione, anche in assenza di interessi giuridicamente rilevanti</a:t>
                      </a:r>
                      <a:endParaRPr lang="it-IT" b="1" dirty="0"/>
                    </a:p>
                  </a:txBody>
                  <a:tcPr/>
                </a:tc>
                <a:extLst>
                  <a:ext uri="{0D108BD9-81ED-4DB2-BD59-A6C34878D82A}">
                    <a16:rowId xmlns:a16="http://schemas.microsoft.com/office/drawing/2014/main" val="10001"/>
                  </a:ext>
                </a:extLst>
              </a:tr>
              <a:tr h="2286000">
                <a:tc>
                  <a:txBody>
                    <a:bodyPr/>
                    <a:lstStyle/>
                    <a:p>
                      <a:r>
                        <a:rPr lang="it-IT" b="1" baseline="0" dirty="0"/>
                        <a:t>Il diritto di accesso è escluso in assenza di interesse giuridicamente rilevante, per documenti coperti da segreto di stato, nei procedimenti tributari e in tutti i casi elencati nell’art. 24 della L. 231/1990</a:t>
                      </a:r>
                      <a:endParaRPr lang="it-IT" b="1" dirty="0"/>
                    </a:p>
                  </a:txBody>
                  <a:tcPr/>
                </a:tc>
                <a:tc>
                  <a:txBody>
                    <a:bodyPr/>
                    <a:lstStyle/>
                    <a:p>
                      <a:r>
                        <a:rPr lang="it-IT" b="1" dirty="0"/>
                        <a:t>Non è possibile chiedere la pubblicazione di dati documenti e informazioni non obbligatorie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b="1" dirty="0"/>
                        <a:t>L’accesso </a:t>
                      </a:r>
                      <a:r>
                        <a:rPr lang="it-IT" sz="1800" b="1" baseline="0" dirty="0"/>
                        <a:t>generalizzato può essere negato o differito solo nei casi previsti dall’art. 5-bis del d.lgs. 33/2013</a:t>
                      </a:r>
                      <a:endParaRPr lang="it-IT" b="1"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30382195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199856" y="65984"/>
          <a:ext cx="8764632" cy="63177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160747" y="4783695"/>
            <a:ext cx="5162700" cy="646331"/>
          </a:xfrm>
          <a:prstGeom prst="rect">
            <a:avLst/>
          </a:prstGeom>
          <a:noFill/>
        </p:spPr>
        <p:txBody>
          <a:bodyPr wrap="square" rtlCol="0">
            <a:spAutoFit/>
          </a:bodyPr>
          <a:lstStyle/>
          <a:p>
            <a:pPr algn="ctr"/>
            <a:r>
              <a:rPr lang="it-IT" b="1" dirty="0"/>
              <a:t>AUMENTA LA DISCREZIONALITA’ NEL VALUTARE L’ACCESSO</a:t>
            </a:r>
          </a:p>
        </p:txBody>
      </p:sp>
      <p:sp>
        <p:nvSpPr>
          <p:cNvPr id="10" name="TextBox 9"/>
          <p:cNvSpPr txBox="1"/>
          <p:nvPr/>
        </p:nvSpPr>
        <p:spPr>
          <a:xfrm>
            <a:off x="2160747" y="1191619"/>
            <a:ext cx="5162700" cy="646331"/>
          </a:xfrm>
          <a:prstGeom prst="rect">
            <a:avLst/>
          </a:prstGeom>
          <a:noFill/>
        </p:spPr>
        <p:txBody>
          <a:bodyPr wrap="square" rtlCol="0">
            <a:spAutoFit/>
          </a:bodyPr>
          <a:lstStyle/>
          <a:p>
            <a:pPr algn="ctr"/>
            <a:r>
              <a:rPr lang="it-IT" b="1" dirty="0">
                <a:solidFill>
                  <a:srgbClr val="000000"/>
                </a:solidFill>
              </a:rPr>
              <a:t>VENGONO MENO I CRITERI DI ACCESSO (INTERESSE DIRETTO, ECC.)</a:t>
            </a:r>
          </a:p>
        </p:txBody>
      </p:sp>
      <p:sp>
        <p:nvSpPr>
          <p:cNvPr id="7" name="Equal 6"/>
          <p:cNvSpPr/>
          <p:nvPr/>
        </p:nvSpPr>
        <p:spPr>
          <a:xfrm>
            <a:off x="3859653" y="5449532"/>
            <a:ext cx="1435000" cy="541342"/>
          </a:xfrm>
          <a:prstGeom prst="mathEqual">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it-IT">
              <a:solidFill>
                <a:schemeClr val="tx1"/>
              </a:solidFill>
            </a:endParaRPr>
          </a:p>
        </p:txBody>
      </p:sp>
      <p:sp>
        <p:nvSpPr>
          <p:cNvPr id="12" name="TextBox 11"/>
          <p:cNvSpPr txBox="1"/>
          <p:nvPr/>
        </p:nvSpPr>
        <p:spPr>
          <a:xfrm>
            <a:off x="2160747" y="6053667"/>
            <a:ext cx="5162700" cy="646331"/>
          </a:xfrm>
          <a:prstGeom prst="rect">
            <a:avLst/>
          </a:prstGeom>
          <a:noFill/>
        </p:spPr>
        <p:txBody>
          <a:bodyPr wrap="square" rtlCol="0">
            <a:spAutoFit/>
          </a:bodyPr>
          <a:lstStyle/>
          <a:p>
            <a:pPr algn="ctr"/>
            <a:r>
              <a:rPr lang="it-IT" b="1" dirty="0">
                <a:solidFill>
                  <a:srgbClr val="FF0000"/>
                </a:solidFill>
              </a:rPr>
              <a:t>AUMENTA L’ESPOSIZIONE AL RISCHIO DEL “PROCESSO DI ACCESSO”</a:t>
            </a:r>
          </a:p>
        </p:txBody>
      </p:sp>
    </p:spTree>
    <p:extLst>
      <p:ext uri="{BB962C8B-B14F-4D97-AF65-F5344CB8AC3E}">
        <p14:creationId xmlns:p14="http://schemas.microsoft.com/office/powerpoint/2010/main" val="40852838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nvPr>
        </p:nvGraphicFramePr>
        <p:xfrm>
          <a:off x="610287" y="263927"/>
          <a:ext cx="8341967" cy="6594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Left-Right Arrow 3"/>
          <p:cNvSpPr/>
          <p:nvPr/>
        </p:nvSpPr>
        <p:spPr>
          <a:xfrm>
            <a:off x="610287" y="3909434"/>
            <a:ext cx="8148160" cy="362901"/>
          </a:xfrm>
          <a:prstGeom prst="lef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8" name="TextBox 7"/>
          <p:cNvSpPr txBox="1"/>
          <p:nvPr/>
        </p:nvSpPr>
        <p:spPr>
          <a:xfrm>
            <a:off x="841206" y="4288831"/>
            <a:ext cx="7818275" cy="338554"/>
          </a:xfrm>
          <a:prstGeom prst="rect">
            <a:avLst/>
          </a:prstGeom>
          <a:noFill/>
        </p:spPr>
        <p:txBody>
          <a:bodyPr wrap="square" rtlCol="0">
            <a:spAutoFit/>
          </a:bodyPr>
          <a:lstStyle/>
          <a:p>
            <a:pPr algn="ctr"/>
            <a:r>
              <a:rPr lang="it-IT" sz="1600" b="1" dirty="0">
                <a:solidFill>
                  <a:srgbClr val="800000"/>
                </a:solidFill>
              </a:rPr>
              <a:t>ESPOSIZIONE AL RISCHIO CORRUTTIVO O DI MALADMINISTRATION O DI ERRORI</a:t>
            </a:r>
          </a:p>
        </p:txBody>
      </p:sp>
      <p:sp>
        <p:nvSpPr>
          <p:cNvPr id="14" name="TextBox 13"/>
          <p:cNvSpPr txBox="1"/>
          <p:nvPr/>
        </p:nvSpPr>
        <p:spPr>
          <a:xfrm>
            <a:off x="676263" y="4771547"/>
            <a:ext cx="2738048" cy="2031325"/>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b="1" dirty="0">
                <a:solidFill>
                  <a:srgbClr val="FF6600"/>
                </a:solidFill>
              </a:rPr>
              <a:t>Si mitiga attraverso</a:t>
            </a:r>
            <a:r>
              <a:rPr lang="is-IS" b="1" dirty="0">
                <a:solidFill>
                  <a:srgbClr val="FF6600"/>
                </a:solidFill>
              </a:rPr>
              <a:t>… l’</a:t>
            </a:r>
            <a:r>
              <a:rPr lang="it-IT" b="1" dirty="0">
                <a:solidFill>
                  <a:srgbClr val="FF6600"/>
                </a:solidFill>
              </a:rPr>
              <a:t>inserimento di “criteri” che, collegando il dato o il documento all’interesse del soggetto richiedente, riducono la discrezionalità nella valutazione</a:t>
            </a:r>
          </a:p>
        </p:txBody>
      </p:sp>
      <p:sp>
        <p:nvSpPr>
          <p:cNvPr id="15" name="TextBox 14"/>
          <p:cNvSpPr txBox="1"/>
          <p:nvPr/>
        </p:nvSpPr>
        <p:spPr>
          <a:xfrm>
            <a:off x="3632685" y="5023265"/>
            <a:ext cx="2523621" cy="175432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b="1" dirty="0">
                <a:solidFill>
                  <a:srgbClr val="008000"/>
                </a:solidFill>
              </a:rPr>
              <a:t>Si mitiga attraverso</a:t>
            </a:r>
            <a:r>
              <a:rPr lang="is-IS" b="1" dirty="0">
                <a:solidFill>
                  <a:srgbClr val="008000"/>
                </a:solidFill>
              </a:rPr>
              <a:t>… l’</a:t>
            </a:r>
            <a:r>
              <a:rPr lang="it-IT" b="1" dirty="0">
                <a:solidFill>
                  <a:srgbClr val="008000"/>
                </a:solidFill>
              </a:rPr>
              <a:t>inserimento di “obblighi” che eliminano la discrezionalità nella valutazione</a:t>
            </a:r>
          </a:p>
        </p:txBody>
      </p:sp>
      <p:sp>
        <p:nvSpPr>
          <p:cNvPr id="16" name="TextBox 15"/>
          <p:cNvSpPr txBox="1"/>
          <p:nvPr/>
        </p:nvSpPr>
        <p:spPr>
          <a:xfrm>
            <a:off x="6383273" y="4925486"/>
            <a:ext cx="2667945" cy="181588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it-IT" sz="1600" b="1" dirty="0">
                <a:solidFill>
                  <a:srgbClr val="FF0000"/>
                </a:solidFill>
              </a:rPr>
              <a:t>Prevedendo un numero ampio di ECCEZIONI/ESCLUSIONI NON TASSATIVE all’accesso, si introduce un ampio tasso di  discrezionalità nella valutazione</a:t>
            </a:r>
          </a:p>
        </p:txBody>
      </p:sp>
    </p:spTree>
    <p:extLst>
      <p:ext uri="{BB962C8B-B14F-4D97-AF65-F5344CB8AC3E}">
        <p14:creationId xmlns:p14="http://schemas.microsoft.com/office/powerpoint/2010/main" val="64530280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eft-Right Arrow 8"/>
          <p:cNvSpPr/>
          <p:nvPr/>
        </p:nvSpPr>
        <p:spPr>
          <a:xfrm>
            <a:off x="614237" y="2381299"/>
            <a:ext cx="8148160" cy="362901"/>
          </a:xfrm>
          <a:prstGeom prst="lef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10" name="TextBox 9"/>
          <p:cNvSpPr txBox="1"/>
          <p:nvPr/>
        </p:nvSpPr>
        <p:spPr>
          <a:xfrm>
            <a:off x="731933" y="2744200"/>
            <a:ext cx="8220321" cy="338554"/>
          </a:xfrm>
          <a:prstGeom prst="rect">
            <a:avLst/>
          </a:prstGeom>
          <a:noFill/>
        </p:spPr>
        <p:txBody>
          <a:bodyPr wrap="square" rtlCol="0">
            <a:spAutoFit/>
          </a:bodyPr>
          <a:lstStyle/>
          <a:p>
            <a:r>
              <a:rPr lang="it-IT" sz="1600" b="1" dirty="0">
                <a:solidFill>
                  <a:srgbClr val="FF0000"/>
                </a:solidFill>
              </a:rPr>
              <a:t>SECONDO PROBLEMA</a:t>
            </a:r>
            <a:r>
              <a:rPr lang="is-IS" sz="1600" b="1" dirty="0">
                <a:solidFill>
                  <a:srgbClr val="FF0000"/>
                </a:solidFill>
              </a:rPr>
              <a:t>… A CHI PUO’ ESSERE RIVOLTA L’ISTANZA DI ACCESSO?</a:t>
            </a:r>
            <a:endParaRPr lang="it-IT" sz="1600" b="1" dirty="0">
              <a:solidFill>
                <a:srgbClr val="FF0000"/>
              </a:solidFill>
            </a:endParaRPr>
          </a:p>
        </p:txBody>
      </p:sp>
      <p:sp>
        <p:nvSpPr>
          <p:cNvPr id="11" name="TextBox 10"/>
          <p:cNvSpPr txBox="1"/>
          <p:nvPr/>
        </p:nvSpPr>
        <p:spPr>
          <a:xfrm>
            <a:off x="3991607" y="3751079"/>
            <a:ext cx="5073870" cy="3046988"/>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it-IT" sz="1600" b="1" dirty="0"/>
              <a:t>L’istanza di accesso civico può essere presentata ALTERNATIVAMENTE ad uno dei seguenti uffici:</a:t>
            </a:r>
            <a:r>
              <a:rPr lang="it-IT" sz="1600" dirty="0">
                <a:effectLst/>
              </a:rPr>
              <a:t> </a:t>
            </a:r>
            <a:endParaRPr lang="it-IT" sz="1600" b="1" dirty="0">
              <a:solidFill>
                <a:srgbClr val="FF0000"/>
              </a:solidFill>
            </a:endParaRPr>
          </a:p>
          <a:p>
            <a:r>
              <a:rPr lang="it-IT" sz="1600" b="1" dirty="0">
                <a:solidFill>
                  <a:srgbClr val="FF0000"/>
                </a:solidFill>
              </a:rPr>
              <a:t>a) all'ufficio che detiene i dati, le informazioni o i documenti; </a:t>
            </a:r>
            <a:endParaRPr lang="it-IT" sz="1600" dirty="0">
              <a:solidFill>
                <a:srgbClr val="FF0000"/>
              </a:solidFill>
            </a:endParaRPr>
          </a:p>
          <a:p>
            <a:r>
              <a:rPr lang="it-IT" sz="1600" b="1" dirty="0">
                <a:solidFill>
                  <a:srgbClr val="009900"/>
                </a:solidFill>
              </a:rPr>
              <a:t>b) all'Ufficio relazioni con il pubblico; </a:t>
            </a:r>
            <a:endParaRPr lang="it-IT" sz="1600" dirty="0">
              <a:solidFill>
                <a:srgbClr val="009900"/>
              </a:solidFill>
            </a:endParaRPr>
          </a:p>
          <a:p>
            <a:r>
              <a:rPr lang="it-IT" sz="1600" b="1" dirty="0">
                <a:solidFill>
                  <a:srgbClr val="009900"/>
                </a:solidFill>
              </a:rPr>
              <a:t>c) ad altro ufficio indicato dall'amministrazione nella sezione "Amministrazione trasparente" del sito istituzionale; </a:t>
            </a:r>
            <a:endParaRPr lang="it-IT" sz="1600" dirty="0">
              <a:solidFill>
                <a:srgbClr val="009900"/>
              </a:solidFill>
            </a:endParaRPr>
          </a:p>
          <a:p>
            <a:r>
              <a:rPr lang="it-IT" sz="1600" b="1" dirty="0">
                <a:solidFill>
                  <a:srgbClr val="009900"/>
                </a:solidFill>
              </a:rPr>
              <a:t>d) al responsabile della prevenzione della corruzione e della trasparenza, ove l'istanza abbia a oggetto dati, informazioni o documenti oggetto di pubblicazione obbligatoria ai sensi del presente decreto.</a:t>
            </a:r>
            <a:r>
              <a:rPr lang="it-IT" sz="1600" dirty="0">
                <a:solidFill>
                  <a:srgbClr val="009900"/>
                </a:solidFill>
                <a:effectLst/>
              </a:rPr>
              <a:t> </a:t>
            </a:r>
            <a:endParaRPr lang="it-IT" sz="1600" b="1" dirty="0">
              <a:solidFill>
                <a:srgbClr val="009900"/>
              </a:solidFill>
            </a:endParaRPr>
          </a:p>
        </p:txBody>
      </p:sp>
      <p:sp>
        <p:nvSpPr>
          <p:cNvPr id="2" name="Down Arrow 1"/>
          <p:cNvSpPr/>
          <p:nvPr/>
        </p:nvSpPr>
        <p:spPr>
          <a:xfrm>
            <a:off x="4502929" y="3114302"/>
            <a:ext cx="395862" cy="504804"/>
          </a:xfrm>
          <a:prstGeom prst="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
        <p:nvSpPr>
          <p:cNvPr id="13" name="Down Arrow 12"/>
          <p:cNvSpPr/>
          <p:nvPr/>
        </p:nvSpPr>
        <p:spPr>
          <a:xfrm>
            <a:off x="7393375" y="3114302"/>
            <a:ext cx="395862" cy="504804"/>
          </a:xfrm>
          <a:prstGeom prst="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
        <p:nvSpPr>
          <p:cNvPr id="17" name="TextBox 16"/>
          <p:cNvSpPr txBox="1"/>
          <p:nvPr/>
        </p:nvSpPr>
        <p:spPr>
          <a:xfrm>
            <a:off x="428852" y="3640101"/>
            <a:ext cx="3397815" cy="116955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it-IT" sz="1400" b="1" dirty="0">
                <a:solidFill>
                  <a:srgbClr val="FF0000"/>
                </a:solidFill>
              </a:rPr>
              <a:t>ACCESSO INFORMALE (ex DPR 352/92)</a:t>
            </a:r>
          </a:p>
          <a:p>
            <a:r>
              <a:rPr lang="it-IT" sz="1400" b="1" dirty="0">
                <a:solidFill>
                  <a:srgbClr val="FF0000"/>
                </a:solidFill>
              </a:rPr>
              <a:t>Si esercita mediante richiesta, anche verbale, all’ufficio dell’amministrazione competente a formare l’atto conclusivo del procedimento o che lo deterrà stabilmente</a:t>
            </a:r>
          </a:p>
        </p:txBody>
      </p:sp>
      <p:sp>
        <p:nvSpPr>
          <p:cNvPr id="18" name="Down Arrow 17"/>
          <p:cNvSpPr/>
          <p:nvPr/>
        </p:nvSpPr>
        <p:spPr>
          <a:xfrm>
            <a:off x="1669869" y="3107752"/>
            <a:ext cx="395862" cy="504804"/>
          </a:xfrm>
          <a:prstGeom prst="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
        <p:nvSpPr>
          <p:cNvPr id="19" name="TextBox 18"/>
          <p:cNvSpPr txBox="1"/>
          <p:nvPr/>
        </p:nvSpPr>
        <p:spPr>
          <a:xfrm>
            <a:off x="428852" y="4982185"/>
            <a:ext cx="3397815" cy="181588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it-IT" sz="1400" b="1" dirty="0">
                <a:solidFill>
                  <a:srgbClr val="FF6600"/>
                </a:solidFill>
              </a:rPr>
              <a:t>ACCESSO FORMALE (ex DPR 352/92)</a:t>
            </a:r>
          </a:p>
          <a:p>
            <a:r>
              <a:rPr lang="it-IT" sz="1400" b="1" dirty="0">
                <a:solidFill>
                  <a:srgbClr val="FF6600"/>
                </a:solidFill>
              </a:rPr>
              <a:t>Il cittadino può presentare una richiesta formale - compilando un apposito modulo che l’amministrazione può aver istituito, oppure scrivendo l’istanza autonomamente - inviandola tramite A/</a:t>
            </a:r>
            <a:r>
              <a:rPr lang="it-IT" sz="1400" b="1" dirty="0" err="1">
                <a:solidFill>
                  <a:srgbClr val="FF6600"/>
                </a:solidFill>
              </a:rPr>
              <a:t>R</a:t>
            </a:r>
            <a:r>
              <a:rPr lang="it-IT" sz="1400" b="1" dirty="0">
                <a:solidFill>
                  <a:srgbClr val="FF6600"/>
                </a:solidFill>
              </a:rPr>
              <a:t> oppure depositandola all’ufficio Protocollo dell’amministrazione.</a:t>
            </a:r>
          </a:p>
        </p:txBody>
      </p:sp>
      <p:graphicFrame>
        <p:nvGraphicFramePr>
          <p:cNvPr id="20" name="Diagram 19"/>
          <p:cNvGraphicFramePr/>
          <p:nvPr>
            <p:extLst/>
          </p:nvPr>
        </p:nvGraphicFramePr>
        <p:xfrm>
          <a:off x="610287" y="1063699"/>
          <a:ext cx="8341967" cy="12131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866596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Left-Right Arrow 8"/>
          <p:cNvSpPr/>
          <p:nvPr/>
        </p:nvSpPr>
        <p:spPr>
          <a:xfrm>
            <a:off x="614237" y="2381299"/>
            <a:ext cx="8148160" cy="362901"/>
          </a:xfrm>
          <a:prstGeom prst="lef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it-IT"/>
          </a:p>
        </p:txBody>
      </p:sp>
      <p:sp>
        <p:nvSpPr>
          <p:cNvPr id="10" name="TextBox 9"/>
          <p:cNvSpPr txBox="1"/>
          <p:nvPr/>
        </p:nvSpPr>
        <p:spPr>
          <a:xfrm>
            <a:off x="731933" y="2744200"/>
            <a:ext cx="8220321" cy="338554"/>
          </a:xfrm>
          <a:prstGeom prst="rect">
            <a:avLst/>
          </a:prstGeom>
          <a:noFill/>
        </p:spPr>
        <p:txBody>
          <a:bodyPr wrap="square" rtlCol="0">
            <a:spAutoFit/>
          </a:bodyPr>
          <a:lstStyle/>
          <a:p>
            <a:r>
              <a:rPr lang="it-IT" sz="1600" b="1" dirty="0">
                <a:solidFill>
                  <a:srgbClr val="FF0000"/>
                </a:solidFill>
              </a:rPr>
              <a:t>TERZO PROBLEMA</a:t>
            </a:r>
            <a:r>
              <a:rPr lang="is-IS" sz="1600" b="1" dirty="0">
                <a:solidFill>
                  <a:srgbClr val="FF0000"/>
                </a:solidFill>
              </a:rPr>
              <a:t>… L’INDIVIDUAZIONE DI SOGGETTI CONTROINTERESSATI</a:t>
            </a:r>
            <a:endParaRPr lang="it-IT" sz="1600" b="1" dirty="0">
              <a:solidFill>
                <a:srgbClr val="FF0000"/>
              </a:solidFill>
            </a:endParaRPr>
          </a:p>
        </p:txBody>
      </p:sp>
      <p:sp>
        <p:nvSpPr>
          <p:cNvPr id="11" name="TextBox 10"/>
          <p:cNvSpPr txBox="1"/>
          <p:nvPr/>
        </p:nvSpPr>
        <p:spPr>
          <a:xfrm>
            <a:off x="3991607" y="3751079"/>
            <a:ext cx="5073870" cy="2062103"/>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it-IT" sz="1600" b="1" dirty="0">
                <a:solidFill>
                  <a:srgbClr val="FF0000"/>
                </a:solidFill>
              </a:rPr>
              <a:t>Fatti salvi i casi di pubblicazione obbligatoria, l'amministrazione cui è indirizzata la richiesta di accesso, se individua SOGGETTI CONTROINTERESSATI, ai sensi dell'articolo 5-bis, comma 2, è tenuta a dare comunicazione agli stessi, mediante invio di copia con raccomandata con avviso di ricevimento, o per via telematica per coloro che abbiano consentito tale forma di comunicazione. </a:t>
            </a:r>
            <a:endParaRPr lang="it-IT" sz="1600" dirty="0">
              <a:solidFill>
                <a:srgbClr val="FF0000"/>
              </a:solidFill>
            </a:endParaRPr>
          </a:p>
        </p:txBody>
      </p:sp>
      <p:sp>
        <p:nvSpPr>
          <p:cNvPr id="2" name="Down Arrow 1"/>
          <p:cNvSpPr/>
          <p:nvPr/>
        </p:nvSpPr>
        <p:spPr>
          <a:xfrm>
            <a:off x="4502929" y="3114302"/>
            <a:ext cx="395862" cy="504804"/>
          </a:xfrm>
          <a:prstGeom prst="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
        <p:nvSpPr>
          <p:cNvPr id="13" name="Down Arrow 12"/>
          <p:cNvSpPr/>
          <p:nvPr/>
        </p:nvSpPr>
        <p:spPr>
          <a:xfrm>
            <a:off x="7393375" y="3114302"/>
            <a:ext cx="395862" cy="504804"/>
          </a:xfrm>
          <a:prstGeom prst="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
        <p:nvSpPr>
          <p:cNvPr id="17" name="TextBox 16"/>
          <p:cNvSpPr txBox="1"/>
          <p:nvPr/>
        </p:nvSpPr>
        <p:spPr>
          <a:xfrm>
            <a:off x="428852" y="3640101"/>
            <a:ext cx="3397815" cy="116955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it-IT" sz="1400" b="1" dirty="0">
                <a:solidFill>
                  <a:srgbClr val="FF0000"/>
                </a:solidFill>
              </a:rPr>
              <a:t>ACCESSO INFORMALE (ex DPR 352/92)</a:t>
            </a:r>
          </a:p>
          <a:p>
            <a:r>
              <a:rPr lang="it-IT" sz="1400" b="1" dirty="0">
                <a:solidFill>
                  <a:srgbClr val="FF0000"/>
                </a:solidFill>
              </a:rPr>
              <a:t>Si esercita mediante richiesta, anche verbale, all’ufficio dell’amministrazione competente a formare l’atto conclusivo del procedimento o che lo deterrà stabilmente</a:t>
            </a:r>
          </a:p>
        </p:txBody>
      </p:sp>
      <p:sp>
        <p:nvSpPr>
          <p:cNvPr id="18" name="Down Arrow 17"/>
          <p:cNvSpPr/>
          <p:nvPr/>
        </p:nvSpPr>
        <p:spPr>
          <a:xfrm>
            <a:off x="1669869" y="3107752"/>
            <a:ext cx="395862" cy="504804"/>
          </a:xfrm>
          <a:prstGeom prst="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it-IT"/>
          </a:p>
        </p:txBody>
      </p:sp>
      <p:sp>
        <p:nvSpPr>
          <p:cNvPr id="19" name="TextBox 18"/>
          <p:cNvSpPr txBox="1"/>
          <p:nvPr/>
        </p:nvSpPr>
        <p:spPr>
          <a:xfrm>
            <a:off x="428852" y="4982185"/>
            <a:ext cx="3397815" cy="1815882"/>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it-IT" sz="1400" b="1" dirty="0">
                <a:solidFill>
                  <a:srgbClr val="FF6600"/>
                </a:solidFill>
              </a:rPr>
              <a:t>ACCESSO FORMALE (ex DPR 352/92)</a:t>
            </a:r>
          </a:p>
          <a:p>
            <a:r>
              <a:rPr lang="it-IT" sz="1400" b="1" dirty="0">
                <a:solidFill>
                  <a:srgbClr val="FF6600"/>
                </a:solidFill>
              </a:rPr>
              <a:t>Il cittadino può presentare una richiesta formale - compilando un apposito modulo che l’amministrazione può aver istituito, oppure scrivendo l’istanza autonomamente - inviandola tramite A/</a:t>
            </a:r>
            <a:r>
              <a:rPr lang="it-IT" sz="1400" b="1" dirty="0" err="1">
                <a:solidFill>
                  <a:srgbClr val="FF6600"/>
                </a:solidFill>
              </a:rPr>
              <a:t>R</a:t>
            </a:r>
            <a:r>
              <a:rPr lang="it-IT" sz="1400" b="1" dirty="0">
                <a:solidFill>
                  <a:srgbClr val="FF6600"/>
                </a:solidFill>
              </a:rPr>
              <a:t> oppure depositandola all’ufficio Protocollo dell’amministrazione.</a:t>
            </a:r>
          </a:p>
        </p:txBody>
      </p:sp>
      <p:graphicFrame>
        <p:nvGraphicFramePr>
          <p:cNvPr id="12" name="Diagram 11"/>
          <p:cNvGraphicFramePr/>
          <p:nvPr>
            <p:extLst/>
          </p:nvPr>
        </p:nvGraphicFramePr>
        <p:xfrm>
          <a:off x="610287" y="1253657"/>
          <a:ext cx="8341967" cy="940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63011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 y="0"/>
            <a:ext cx="9144000" cy="6858000"/>
          </a:xfrm>
          <a:prstGeom prst="rect">
            <a:avLst/>
          </a:prstGeom>
        </p:spPr>
      </p:pic>
    </p:spTree>
    <p:extLst>
      <p:ext uri="{BB962C8B-B14F-4D97-AF65-F5344CB8AC3E}">
        <p14:creationId xmlns:p14="http://schemas.microsoft.com/office/powerpoint/2010/main" val="410464289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8124" y="3681498"/>
            <a:ext cx="3312368" cy="3001998"/>
          </a:xfrm>
          <a:prstGeom prst="rect">
            <a:avLst/>
          </a:prstGeom>
          <a:effectLst>
            <a:glow rad="139700">
              <a:schemeClr val="accent6">
                <a:satMod val="175000"/>
                <a:alpha val="40000"/>
              </a:schemeClr>
            </a:glow>
            <a:outerShdw blurRad="50800" dist="50800" dir="5400000" sx="101000" sy="101000" algn="ctr" rotWithShape="0">
              <a:srgbClr val="000000">
                <a:alpha val="99000"/>
              </a:srgbClr>
            </a:outerShdw>
          </a:effectLst>
        </p:spPr>
      </p:pic>
      <p:sp>
        <p:nvSpPr>
          <p:cNvPr id="2" name="Titolo 1"/>
          <p:cNvSpPr>
            <a:spLocks noGrp="1"/>
          </p:cNvSpPr>
          <p:nvPr>
            <p:ph type="ctrTitle"/>
          </p:nvPr>
        </p:nvSpPr>
        <p:spPr>
          <a:xfrm>
            <a:off x="323528" y="836712"/>
            <a:ext cx="7953152" cy="2964903"/>
          </a:xfrm>
        </p:spPr>
        <p:txBody>
          <a:bodyPr>
            <a:normAutofit/>
          </a:bodyPr>
          <a:lstStyle/>
          <a:p>
            <a:pPr algn="l"/>
            <a:r>
              <a:rPr lang="it-IT" sz="2800" b="1" dirty="0">
                <a:latin typeface="Calibri" panose="020F0502020204030204" pitchFamily="34" charset="0"/>
                <a:cs typeface="Calibri" panose="020F0502020204030204" pitchFamily="34" charset="0"/>
              </a:rPr>
              <a:t>QUARTA PARTE</a:t>
            </a:r>
            <a:br>
              <a:rPr lang="it-IT" sz="2800" b="1" dirty="0">
                <a:latin typeface="Calibri" panose="020F0502020204030204" pitchFamily="34" charset="0"/>
                <a:cs typeface="Calibri" panose="020F0502020204030204" pitchFamily="34" charset="0"/>
              </a:rPr>
            </a:br>
            <a:r>
              <a:rPr lang="it-IT" sz="2800" b="1" dirty="0">
                <a:solidFill>
                  <a:srgbClr val="800000"/>
                </a:solidFill>
              </a:rPr>
              <a:t>Casi esemplificativi</a:t>
            </a:r>
          </a:p>
        </p:txBody>
      </p:sp>
    </p:spTree>
    <p:extLst>
      <p:ext uri="{BB962C8B-B14F-4D97-AF65-F5344CB8AC3E}">
        <p14:creationId xmlns:p14="http://schemas.microsoft.com/office/powerpoint/2010/main" val="311697365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144784" y="1126058"/>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GB" sz="2400" b="1" dirty="0">
                <a:solidFill>
                  <a:prstClr val="black"/>
                </a:solidFill>
                <a:latin typeface="Arial" pitchFamily="34" charset="0"/>
              </a:rPr>
              <a:t>CASO 1: Marta e </a:t>
            </a:r>
            <a:r>
              <a:rPr lang="en-GB" sz="2400" b="1" dirty="0" err="1">
                <a:solidFill>
                  <a:prstClr val="black"/>
                </a:solidFill>
                <a:latin typeface="Arial" pitchFamily="34" charset="0"/>
              </a:rPr>
              <a:t>l’asilo</a:t>
            </a:r>
            <a:r>
              <a:rPr lang="en-GB" sz="2400" b="1" dirty="0">
                <a:solidFill>
                  <a:prstClr val="black"/>
                </a:solidFill>
                <a:latin typeface="Arial" pitchFamily="34" charset="0"/>
              </a:rPr>
              <a:t> </a:t>
            </a:r>
            <a:r>
              <a:rPr lang="en-GB" sz="2400" b="1" dirty="0" err="1">
                <a:solidFill>
                  <a:prstClr val="black"/>
                </a:solidFill>
                <a:latin typeface="Arial" pitchFamily="34" charset="0"/>
              </a:rPr>
              <a:t>nido</a:t>
            </a:r>
            <a:r>
              <a:rPr lang="en-GB" sz="2400" b="1" dirty="0">
                <a:solidFill>
                  <a:prstClr val="black"/>
                </a:solidFill>
                <a:latin typeface="Arial" pitchFamily="34" charset="0"/>
              </a:rPr>
              <a:t> (*)</a:t>
            </a:r>
            <a:endParaRPr lang="en-GB" sz="2200" b="1" dirty="0">
              <a:solidFill>
                <a:prstClr val="black"/>
              </a:solidFill>
              <a:latin typeface="Arial" pitchFamily="34" charset="0"/>
              <a:ea typeface="+mn-ea"/>
              <a:cs typeface="Arial" pitchFamily="34" charset="0"/>
            </a:endParaRPr>
          </a:p>
        </p:txBody>
      </p:sp>
      <p:sp>
        <p:nvSpPr>
          <p:cNvPr id="8" name="Content Placeholder 2"/>
          <p:cNvSpPr txBox="1">
            <a:spLocks/>
          </p:cNvSpPr>
          <p:nvPr/>
        </p:nvSpPr>
        <p:spPr>
          <a:xfrm>
            <a:off x="613097" y="1845419"/>
            <a:ext cx="8207375" cy="4607917"/>
          </a:xfrm>
          <a:prstGeom prst="rect">
            <a:avLst/>
          </a:prstGeom>
        </p:spPr>
        <p:style>
          <a:lnRef idx="2">
            <a:schemeClr val="accent2"/>
          </a:lnRef>
          <a:fillRef idx="1">
            <a:schemeClr val="lt1"/>
          </a:fillRef>
          <a:effectRef idx="0">
            <a:schemeClr val="accent2"/>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it-IT" sz="2000" b="1" i="1" dirty="0"/>
              <a:t>Marta è la mamma di una bambina di 2 anni e ha inviato una domanda di iscrizione della bambina all'asilo nido comunale. </a:t>
            </a:r>
          </a:p>
          <a:p>
            <a:pPr lvl="0"/>
            <a:r>
              <a:rPr lang="it-IT" sz="2000" b="1" i="1" dirty="0"/>
              <a:t>Purtroppo, una volta uscita la graduatoria, Marta osserva che sua figlia non ha ottenuto un punteggio (conteggiato sulla base dei “Criteri per la formazione delle graduatorie per l’accesso agli asili nido comunali”) valido per l'ottenimento del servizio. </a:t>
            </a:r>
          </a:p>
          <a:p>
            <a:pPr lvl="0"/>
            <a:r>
              <a:rPr lang="it-IT" sz="2000" b="1" i="1" dirty="0"/>
              <a:t>Marta è molto delusa, ritiene che il suo ISEE sia molto basso e non capisce il motivo della sua esclusione. </a:t>
            </a:r>
          </a:p>
          <a:p>
            <a:pPr lvl="0"/>
            <a:r>
              <a:rPr lang="it-IT" sz="2000" b="1" i="1" dirty="0"/>
              <a:t>Decide di accedere agli atti relativi alle domande presentate dai genitori che risultano avere un punteggio superiore e che la precedono in graduatoria...</a:t>
            </a:r>
          </a:p>
          <a:p>
            <a:pPr marL="0" lvl="0" indent="0">
              <a:buNone/>
            </a:pPr>
            <a:r>
              <a:rPr lang="it-IT" sz="2000" b="1" dirty="0"/>
              <a:t>Marta potrà avere o no accesso ai documenti richiesti? </a:t>
            </a:r>
          </a:p>
          <a:p>
            <a:pPr marL="0" lvl="0" indent="0">
              <a:buNone/>
            </a:pPr>
            <a:endParaRPr lang="it-IT" sz="1100" b="1" dirty="0"/>
          </a:p>
          <a:p>
            <a:pPr marL="0" indent="0">
              <a:buNone/>
              <a:defRPr/>
            </a:pPr>
            <a:r>
              <a:rPr lang="it-IT" sz="1600" b="1" dirty="0"/>
              <a:t>(*) Ringrazio Andrea Ferrarini per avermi suggerito il caso  di studio</a:t>
            </a:r>
            <a:endParaRPr lang="it-IT" sz="2000" b="1" dirty="0"/>
          </a:p>
          <a:p>
            <a:pPr>
              <a:defRPr/>
            </a:pPr>
            <a:endParaRPr lang="it-IT" sz="1800" b="1" dirty="0">
              <a:latin typeface="+mj-lt"/>
            </a:endParaRPr>
          </a:p>
          <a:p>
            <a:pPr marL="0" indent="0">
              <a:buNone/>
              <a:defRPr/>
            </a:pPr>
            <a:endParaRPr lang="it-IT" sz="2000" b="1" dirty="0">
              <a:latin typeface="+mj-lt"/>
            </a:endParaRPr>
          </a:p>
        </p:txBody>
      </p:sp>
    </p:spTree>
    <p:extLst>
      <p:ext uri="{BB962C8B-B14F-4D97-AF65-F5344CB8AC3E}">
        <p14:creationId xmlns:p14="http://schemas.microsoft.com/office/powerpoint/2010/main" val="2136265324"/>
      </p:ext>
    </p:extLst>
  </p:cSld>
  <p:clrMapOvr>
    <a:masterClrMapping/>
  </p:clrMapOvr>
  <p:transition advClick="0"/>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144784" y="766018"/>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0000"/>
          </a:bodyPr>
          <a:lstStyle/>
          <a:p>
            <a:pPr>
              <a:defRPr/>
            </a:pPr>
            <a:r>
              <a:rPr lang="en-GB" sz="2400" b="1" dirty="0">
                <a:solidFill>
                  <a:prstClr val="black"/>
                </a:solidFill>
                <a:latin typeface="Arial" pitchFamily="34" charset="0"/>
              </a:rPr>
              <a:t>CASO 1: Marta e </a:t>
            </a:r>
            <a:r>
              <a:rPr lang="en-GB" sz="2400" b="1" dirty="0" err="1">
                <a:solidFill>
                  <a:prstClr val="black"/>
                </a:solidFill>
                <a:latin typeface="Arial" pitchFamily="34" charset="0"/>
              </a:rPr>
              <a:t>l’asilo</a:t>
            </a:r>
            <a:r>
              <a:rPr lang="en-GB" sz="2400" b="1" dirty="0">
                <a:solidFill>
                  <a:prstClr val="black"/>
                </a:solidFill>
                <a:latin typeface="Arial" pitchFamily="34" charset="0"/>
              </a:rPr>
              <a:t> </a:t>
            </a:r>
            <a:r>
              <a:rPr lang="en-GB" sz="2400" b="1" dirty="0" err="1">
                <a:solidFill>
                  <a:prstClr val="black"/>
                </a:solidFill>
                <a:latin typeface="Arial" pitchFamily="34" charset="0"/>
              </a:rPr>
              <a:t>nido</a:t>
            </a:r>
            <a:r>
              <a:rPr lang="en-GB" sz="2400" b="1" dirty="0">
                <a:solidFill>
                  <a:prstClr val="black"/>
                </a:solidFill>
                <a:latin typeface="Arial" pitchFamily="34" charset="0"/>
              </a:rPr>
              <a:t> (*)</a:t>
            </a:r>
            <a:br>
              <a:rPr lang="en-GB" sz="2400" b="1" dirty="0">
                <a:solidFill>
                  <a:prstClr val="black"/>
                </a:solidFill>
                <a:latin typeface="Arial" pitchFamily="34" charset="0"/>
              </a:rPr>
            </a:br>
            <a:r>
              <a:rPr lang="en-GB" sz="2400" b="1" dirty="0">
                <a:solidFill>
                  <a:srgbClr val="C00000"/>
                </a:solidFill>
                <a:latin typeface="Arial" pitchFamily="34" charset="0"/>
              </a:rPr>
              <a:t>POSSIBILE SOLUZIONE</a:t>
            </a:r>
            <a:endParaRPr lang="en-GB" sz="2200" b="1" dirty="0">
              <a:solidFill>
                <a:srgbClr val="C00000"/>
              </a:solidFill>
              <a:latin typeface="Arial" pitchFamily="34" charset="0"/>
              <a:ea typeface="+mn-ea"/>
              <a:cs typeface="Arial" pitchFamily="34" charset="0"/>
            </a:endParaRPr>
          </a:p>
        </p:txBody>
      </p:sp>
      <p:sp>
        <p:nvSpPr>
          <p:cNvPr id="8" name="Content Placeholder 2"/>
          <p:cNvSpPr txBox="1">
            <a:spLocks/>
          </p:cNvSpPr>
          <p:nvPr/>
        </p:nvSpPr>
        <p:spPr>
          <a:xfrm>
            <a:off x="613097" y="1701403"/>
            <a:ext cx="8207375" cy="5039965"/>
          </a:xfrm>
          <a:prstGeom prst="rect">
            <a:avLst/>
          </a:prstGeom>
        </p:spPr>
        <p:style>
          <a:lnRef idx="2">
            <a:schemeClr val="accent2"/>
          </a:lnRef>
          <a:fillRef idx="1">
            <a:schemeClr val="lt1"/>
          </a:fillRef>
          <a:effectRef idx="0">
            <a:schemeClr val="accent2"/>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t-IT" sz="1700" b="1" dirty="0"/>
              <a:t>Le domande di accesso ai servizi di asilo nido, alle scuole dell’infanzia e alle rette agevolate per i servizi scolastici sono documenti amministrativi e, quindi, accessibili ai sensi della L. 241/1990. Non sono accessibili attraverso accesso civico. </a:t>
            </a:r>
          </a:p>
          <a:p>
            <a:r>
              <a:rPr lang="it-IT" sz="1700" b="1" dirty="0"/>
              <a:t>Invece il contenuto (dati) di tali domande è accessibile ai sensi del d.lgs. 33/2013.</a:t>
            </a:r>
          </a:p>
          <a:p>
            <a:r>
              <a:rPr lang="it-IT" sz="1700" b="1" dirty="0"/>
              <a:t>Nel caso in cui il numero delle domande fosse particolarmente elevato potrebbe non essere possibile contattare tutti i controinteressati (e recepire le loro controdeduzioni) nei termini previsti per la conclusione del procedimento di accesso civico e, quindi, potrebbe essere opportuno:</a:t>
            </a:r>
          </a:p>
          <a:p>
            <a:pPr marL="982663" lvl="0">
              <a:buFont typeface="Courier New" panose="02070309020205020404" pitchFamily="49" charset="0"/>
              <a:buChar char="o"/>
            </a:pPr>
            <a:r>
              <a:rPr lang="it-IT" sz="1700" b="1" dirty="0"/>
              <a:t>Segnalare questa impossibilità nell’atto finale di diniego o autorizzazione all’accesso</a:t>
            </a:r>
          </a:p>
          <a:p>
            <a:pPr marL="982663" lvl="0">
              <a:buFont typeface="Courier New" panose="02070309020205020404" pitchFamily="49" charset="0"/>
              <a:buChar char="o"/>
            </a:pPr>
            <a:r>
              <a:rPr lang="it-IT" sz="1700" b="1" dirty="0"/>
              <a:t>Preso atto dell’impossibilità di ricevere le opposizioni dei controinteressati,  decidere di autorizzare parzialmente l’accesso, ammettendo solo l’accesso a documenti dati o informazioni che non interferiscono con gli interessi privati di cui all’ art.35bis, comma 2.</a:t>
            </a:r>
          </a:p>
          <a:p>
            <a:r>
              <a:rPr lang="it-IT" sz="1700" b="1" dirty="0"/>
              <a:t>In questo modo, dovrebbe essere garantita “a priori” la tutela degli interessi di tutti i potenziali controinteressati e, al contempo, il diritto di accesso civico.</a:t>
            </a:r>
          </a:p>
          <a:p>
            <a:pPr>
              <a:defRPr/>
            </a:pPr>
            <a:endParaRPr lang="it-IT" sz="1700" b="1" dirty="0"/>
          </a:p>
          <a:p>
            <a:pPr marL="0" indent="0">
              <a:buNone/>
              <a:defRPr/>
            </a:pPr>
            <a:endParaRPr lang="it-IT" sz="1700" b="1" dirty="0"/>
          </a:p>
        </p:txBody>
      </p:sp>
    </p:spTree>
    <p:extLst>
      <p:ext uri="{BB962C8B-B14F-4D97-AF65-F5344CB8AC3E}">
        <p14:creationId xmlns:p14="http://schemas.microsoft.com/office/powerpoint/2010/main" val="3364954086"/>
      </p:ext>
    </p:extLst>
  </p:cSld>
  <p:clrMapOvr>
    <a:masterClrMapping/>
  </p:clrMapOvr>
  <p:transition advClick="0"/>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121876" y="1270074"/>
            <a:ext cx="8482572"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GB" sz="2400" b="1" dirty="0">
                <a:solidFill>
                  <a:prstClr val="black"/>
                </a:solidFill>
                <a:latin typeface="Arial" pitchFamily="34" charset="0"/>
              </a:rPr>
              <a:t>CASO 2: Il </a:t>
            </a:r>
            <a:r>
              <a:rPr lang="it-IT" sz="2400" b="1" dirty="0">
                <a:solidFill>
                  <a:prstClr val="black"/>
                </a:solidFill>
                <a:latin typeface="Arial" pitchFamily="34" charset="0"/>
              </a:rPr>
              <a:t>giornalista</a:t>
            </a:r>
            <a:r>
              <a:rPr lang="en-GB" sz="2400" b="1" dirty="0">
                <a:solidFill>
                  <a:prstClr val="black"/>
                </a:solidFill>
                <a:latin typeface="Arial" pitchFamily="34" charset="0"/>
              </a:rPr>
              <a:t> e la </a:t>
            </a:r>
            <a:r>
              <a:rPr lang="en-GB" sz="2400" b="1" dirty="0" err="1">
                <a:solidFill>
                  <a:prstClr val="black"/>
                </a:solidFill>
                <a:latin typeface="Arial" pitchFamily="34" charset="0"/>
              </a:rPr>
              <a:t>mensa</a:t>
            </a:r>
            <a:r>
              <a:rPr lang="en-GB" sz="2400" b="1" dirty="0">
                <a:solidFill>
                  <a:prstClr val="black"/>
                </a:solidFill>
                <a:latin typeface="Arial" pitchFamily="34" charset="0"/>
              </a:rPr>
              <a:t> </a:t>
            </a:r>
            <a:r>
              <a:rPr lang="en-GB" sz="2400" b="1" dirty="0" err="1">
                <a:solidFill>
                  <a:prstClr val="black"/>
                </a:solidFill>
                <a:latin typeface="Arial" pitchFamily="34" charset="0"/>
              </a:rPr>
              <a:t>scolastica</a:t>
            </a:r>
            <a:endParaRPr lang="en-GB" sz="2200" b="1" dirty="0">
              <a:solidFill>
                <a:prstClr val="black"/>
              </a:solidFill>
              <a:latin typeface="Arial" pitchFamily="34" charset="0"/>
              <a:ea typeface="+mn-ea"/>
              <a:cs typeface="Arial" pitchFamily="34" charset="0"/>
            </a:endParaRPr>
          </a:p>
        </p:txBody>
      </p:sp>
      <p:sp>
        <p:nvSpPr>
          <p:cNvPr id="8" name="Content Placeholder 2"/>
          <p:cNvSpPr txBox="1">
            <a:spLocks/>
          </p:cNvSpPr>
          <p:nvPr/>
        </p:nvSpPr>
        <p:spPr>
          <a:xfrm>
            <a:off x="251521" y="2205459"/>
            <a:ext cx="8459664" cy="4391893"/>
          </a:xfrm>
          <a:prstGeom prst="rect">
            <a:avLst/>
          </a:prstGeom>
        </p:spPr>
        <p:style>
          <a:lnRef idx="2">
            <a:schemeClr val="accent3"/>
          </a:lnRef>
          <a:fillRef idx="1">
            <a:schemeClr val="lt1"/>
          </a:fillRef>
          <a:effectRef idx="0">
            <a:schemeClr val="accent3"/>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it-IT" sz="2000" b="1" i="1" dirty="0"/>
              <a:t>Enrico è un giornalista di una testata locale a cui è stata affidata la redazione di un articolo relativo ai servizi di mensa scolastica del territorio.</a:t>
            </a:r>
          </a:p>
          <a:p>
            <a:pPr lvl="0"/>
            <a:r>
              <a:rPr lang="it-IT" sz="2000" b="1" i="1" dirty="0"/>
              <a:t>Per farlo ha bisogno di capire quante famiglie accedono alle rette agevolate per i servizi di mensa scolastica per ogni Comune dell'area provinciale, al fine di capire che tasso di "assorbimento" ha ogni Comune rispetto a quel particolare bisogno della popolazione. </a:t>
            </a:r>
          </a:p>
          <a:p>
            <a:pPr lvl="0"/>
            <a:r>
              <a:rPr lang="it-IT" sz="2000" b="1" i="1" dirty="0"/>
              <a:t>Decide di richiedere l'accesso alla totalità delle domande presentate presso il Comune di P*** </a:t>
            </a:r>
          </a:p>
          <a:p>
            <a:pPr marL="0" lvl="0" indent="0">
              <a:buNone/>
            </a:pPr>
            <a:endParaRPr lang="it-IT" sz="2000" b="1" i="1" dirty="0"/>
          </a:p>
          <a:p>
            <a:pPr marL="0" lvl="0" indent="0">
              <a:buNone/>
            </a:pPr>
            <a:r>
              <a:rPr lang="it-IT" sz="2000" b="1" dirty="0"/>
              <a:t>La richiesta del giornalista deve essere accolta, respinta o accettata solo parzialmente? E in ragione di quale normativa?</a:t>
            </a:r>
          </a:p>
          <a:p>
            <a:pPr marL="0" indent="0">
              <a:buNone/>
              <a:defRPr/>
            </a:pPr>
            <a:endParaRPr lang="it-IT" sz="2000" b="1" dirty="0"/>
          </a:p>
          <a:p>
            <a:pPr marL="0" lvl="0" indent="0">
              <a:spcBef>
                <a:spcPts val="0"/>
              </a:spcBef>
              <a:buNone/>
              <a:defRPr/>
            </a:pPr>
            <a:r>
              <a:rPr lang="it-IT" sz="1600" b="1" dirty="0">
                <a:solidFill>
                  <a:prstClr val="black"/>
                </a:solidFill>
              </a:rPr>
              <a:t>(*) Ringrazio Andrea Ferrarini per avermi suggerito il caso  di studio</a:t>
            </a:r>
            <a:endParaRPr lang="it-IT" sz="1800" b="1" dirty="0">
              <a:latin typeface="+mj-lt"/>
            </a:endParaRPr>
          </a:p>
          <a:p>
            <a:pPr marL="0" indent="0">
              <a:buNone/>
              <a:defRPr/>
            </a:pPr>
            <a:endParaRPr lang="it-IT" sz="2000" b="1" dirty="0">
              <a:latin typeface="+mj-lt"/>
            </a:endParaRPr>
          </a:p>
        </p:txBody>
      </p:sp>
    </p:spTree>
    <p:extLst>
      <p:ext uri="{BB962C8B-B14F-4D97-AF65-F5344CB8AC3E}">
        <p14:creationId xmlns:p14="http://schemas.microsoft.com/office/powerpoint/2010/main" val="3404594417"/>
      </p:ext>
    </p:extLst>
  </p:cSld>
  <p:clrMapOvr>
    <a:masterClrMapping/>
  </p:clrMapOvr>
  <p:transition advClick="0"/>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179512" y="1337185"/>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GB" sz="2400" b="1" dirty="0">
                <a:solidFill>
                  <a:prstClr val="black"/>
                </a:solidFill>
                <a:latin typeface="Arial" pitchFamily="34" charset="0"/>
              </a:rPr>
              <a:t>CASO 3: Il Signor Rossi ha un </a:t>
            </a:r>
            <a:r>
              <a:rPr lang="en-GB" sz="2400" b="1" dirty="0" err="1">
                <a:solidFill>
                  <a:prstClr val="black"/>
                </a:solidFill>
                <a:latin typeface="Arial" pitchFamily="34" charset="0"/>
              </a:rPr>
              <a:t>problema</a:t>
            </a:r>
            <a:r>
              <a:rPr lang="en-GB" sz="2400" b="1" dirty="0">
                <a:solidFill>
                  <a:prstClr val="black"/>
                </a:solidFill>
                <a:latin typeface="Arial" pitchFamily="34" charset="0"/>
              </a:rPr>
              <a:t> … </a:t>
            </a:r>
            <a:r>
              <a:rPr lang="en-GB" sz="2400" b="1" dirty="0" err="1">
                <a:solidFill>
                  <a:prstClr val="black"/>
                </a:solidFill>
                <a:latin typeface="Arial" pitchFamily="34" charset="0"/>
              </a:rPr>
              <a:t>anzi</a:t>
            </a:r>
            <a:r>
              <a:rPr lang="en-GB" sz="2400" b="1" dirty="0">
                <a:solidFill>
                  <a:prstClr val="black"/>
                </a:solidFill>
                <a:latin typeface="Arial" pitchFamily="34" charset="0"/>
              </a:rPr>
              <a:t> 3!</a:t>
            </a:r>
            <a:endParaRPr lang="en-GB" sz="2200" b="1" dirty="0">
              <a:solidFill>
                <a:prstClr val="black"/>
              </a:solidFill>
              <a:latin typeface="Arial" pitchFamily="34" charset="0"/>
              <a:ea typeface="+mn-ea"/>
              <a:cs typeface="Arial" pitchFamily="34" charset="0"/>
            </a:endParaRPr>
          </a:p>
        </p:txBody>
      </p:sp>
      <p:sp>
        <p:nvSpPr>
          <p:cNvPr id="8" name="Content Placeholder 2"/>
          <p:cNvSpPr txBox="1">
            <a:spLocks/>
          </p:cNvSpPr>
          <p:nvPr/>
        </p:nvSpPr>
        <p:spPr>
          <a:xfrm>
            <a:off x="611560" y="1988840"/>
            <a:ext cx="8207375" cy="4392488"/>
          </a:xfrm>
          <a:prstGeom prst="rect">
            <a:avLst/>
          </a:prstGeom>
        </p:spPr>
        <p:style>
          <a:lnRef idx="2">
            <a:schemeClr val="accent5"/>
          </a:lnRef>
          <a:fillRef idx="1">
            <a:schemeClr val="lt1"/>
          </a:fillRef>
          <a:effectRef idx="0">
            <a:schemeClr val="accent5"/>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it-IT" sz="2400" b="1" i="1" dirty="0"/>
              <a:t>Il Signor Rossi lavora presso l’ufficio  del Personale del Comune di P***… oggi ha avuto una giornataccia:</a:t>
            </a:r>
          </a:p>
          <a:p>
            <a:r>
              <a:rPr lang="it-IT" sz="2400" b="1" i="1" dirty="0"/>
              <a:t>Alle ore 10:00 un giornalista, per scrivere un articolo sull’efficienza della PA, gli ha inviato una richiesta di informazioni circa le modalità di valutazione della performance dei dirigenti del Comune e alle retribuzioni di risultato</a:t>
            </a:r>
          </a:p>
          <a:p>
            <a:pPr marL="0" indent="0">
              <a:buNone/>
            </a:pPr>
            <a:r>
              <a:rPr lang="it-IT" sz="2400" b="1" dirty="0"/>
              <a:t>Cosa deve rispondere il Signor Rossi al richiedente? Suggerimento: a quale normativa fa riferimento la richiesta di accesso?</a:t>
            </a:r>
          </a:p>
          <a:p>
            <a:pPr marL="0" indent="0">
              <a:buNone/>
            </a:pPr>
            <a:endParaRPr lang="it-IT" sz="1800" b="1" dirty="0"/>
          </a:p>
          <a:p>
            <a:pPr marL="0" indent="0">
              <a:buNone/>
            </a:pPr>
            <a:endParaRPr lang="it-IT" sz="1800" b="1" dirty="0"/>
          </a:p>
          <a:p>
            <a:pPr marL="0" indent="0">
              <a:buNone/>
            </a:pPr>
            <a:r>
              <a:rPr lang="it-IT" sz="1800" b="1" i="1" dirty="0">
                <a:solidFill>
                  <a:prstClr val="black"/>
                </a:solidFill>
              </a:rPr>
              <a:t>(*) Ringrazio Andrea Ferrarini per avermi suggerito il caso  di studio</a:t>
            </a:r>
            <a:endParaRPr lang="it-IT" sz="1800" b="1" dirty="0"/>
          </a:p>
          <a:p>
            <a:pPr>
              <a:defRPr/>
            </a:pPr>
            <a:endParaRPr lang="it-IT" sz="1800" b="1" dirty="0"/>
          </a:p>
          <a:p>
            <a:pPr>
              <a:defRPr/>
            </a:pPr>
            <a:endParaRPr lang="it-IT" sz="1800" b="1" dirty="0">
              <a:latin typeface="+mj-lt"/>
            </a:endParaRPr>
          </a:p>
          <a:p>
            <a:pPr marL="0" indent="0">
              <a:buNone/>
              <a:defRPr/>
            </a:pPr>
            <a:endParaRPr lang="it-IT" sz="1800" b="1" dirty="0">
              <a:latin typeface="+mj-lt"/>
            </a:endParaRPr>
          </a:p>
        </p:txBody>
      </p:sp>
    </p:spTree>
    <p:extLst>
      <p:ext uri="{BB962C8B-B14F-4D97-AF65-F5344CB8AC3E}">
        <p14:creationId xmlns:p14="http://schemas.microsoft.com/office/powerpoint/2010/main" val="1375800773"/>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288032" y="1135521"/>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GB" sz="2400" b="1" dirty="0">
                <a:solidFill>
                  <a:prstClr val="black"/>
                </a:solidFill>
                <a:latin typeface="Arial" pitchFamily="34" charset="0"/>
              </a:rPr>
              <a:t>Accesso generalizzato e accesso </a:t>
            </a:r>
            <a:r>
              <a:rPr lang="en-GB" sz="2400" b="1" dirty="0" err="1">
                <a:solidFill>
                  <a:prstClr val="black"/>
                </a:solidFill>
                <a:latin typeface="Arial" pitchFamily="34" charset="0"/>
              </a:rPr>
              <a:t>agli</a:t>
            </a:r>
            <a:r>
              <a:rPr lang="en-GB" sz="2400" b="1" dirty="0">
                <a:solidFill>
                  <a:prstClr val="black"/>
                </a:solidFill>
                <a:latin typeface="Arial" pitchFamily="34" charset="0"/>
              </a:rPr>
              <a:t> </a:t>
            </a:r>
            <a:r>
              <a:rPr lang="en-GB" sz="2400" b="1" dirty="0" err="1">
                <a:solidFill>
                  <a:prstClr val="black"/>
                </a:solidFill>
                <a:latin typeface="Arial" pitchFamily="34" charset="0"/>
              </a:rPr>
              <a:t>atti</a:t>
            </a:r>
            <a:r>
              <a:rPr lang="en-GB" sz="2400" b="1" dirty="0">
                <a:solidFill>
                  <a:prstClr val="black"/>
                </a:solidFill>
                <a:latin typeface="Arial" pitchFamily="34" charset="0"/>
              </a:rPr>
              <a:t> L. 241/1990</a:t>
            </a:r>
            <a:endParaRPr lang="en-GB" sz="2200" b="1" dirty="0">
              <a:solidFill>
                <a:prstClr val="black"/>
              </a:solidFill>
              <a:latin typeface="Arial" pitchFamily="34" charset="0"/>
              <a:ea typeface="+mn-ea"/>
              <a:cs typeface="Arial" pitchFamily="34" charset="0"/>
            </a:endParaRPr>
          </a:p>
        </p:txBody>
      </p:sp>
      <p:sp>
        <p:nvSpPr>
          <p:cNvPr id="8" name="Content Placeholder 2"/>
          <p:cNvSpPr txBox="1">
            <a:spLocks/>
          </p:cNvSpPr>
          <p:nvPr/>
        </p:nvSpPr>
        <p:spPr>
          <a:xfrm>
            <a:off x="756345" y="2070907"/>
            <a:ext cx="3167583" cy="4310421"/>
          </a:xfrm>
          <a:prstGeom prst="rect">
            <a:avLst/>
          </a:prstGeom>
          <a:ln>
            <a:solidFill>
              <a:schemeClr val="accent1"/>
            </a:solidFill>
          </a:ln>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it-IT" sz="2000" b="1" dirty="0"/>
              <a:t>Il diritto di accesso civico generalizzato e il diritto di accesso agli atti si sovrappongono …. </a:t>
            </a:r>
            <a:endParaRPr lang="it-IT" sz="2000" b="1" u="sng" dirty="0">
              <a:solidFill>
                <a:srgbClr val="FF0000"/>
              </a:solidFill>
            </a:endParaRPr>
          </a:p>
          <a:p>
            <a:pPr>
              <a:defRPr/>
            </a:pPr>
            <a:endParaRPr lang="it-IT" sz="2000" b="1" dirty="0"/>
          </a:p>
          <a:p>
            <a:pPr>
              <a:defRPr/>
            </a:pPr>
            <a:endParaRPr lang="it-IT" sz="2000" b="1" dirty="0"/>
          </a:p>
          <a:p>
            <a:pPr>
              <a:defRPr/>
            </a:pPr>
            <a:endParaRPr lang="it-IT" sz="2000" b="1" dirty="0"/>
          </a:p>
          <a:p>
            <a:pPr>
              <a:defRPr/>
            </a:pPr>
            <a:endParaRPr lang="it-IT" sz="1800" b="1" dirty="0">
              <a:latin typeface="+mj-lt"/>
            </a:endParaRPr>
          </a:p>
          <a:p>
            <a:pPr marL="0" indent="0">
              <a:buNone/>
              <a:defRPr/>
            </a:pPr>
            <a:endParaRPr lang="it-IT" sz="2000" b="1" dirty="0">
              <a:latin typeface="+mj-lt"/>
            </a:endParaRPr>
          </a:p>
        </p:txBody>
      </p:sp>
      <p:sp>
        <p:nvSpPr>
          <p:cNvPr id="2" name="Rettangolo 1"/>
          <p:cNvSpPr/>
          <p:nvPr/>
        </p:nvSpPr>
        <p:spPr>
          <a:xfrm>
            <a:off x="971600" y="3511066"/>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L.241</a:t>
            </a:r>
          </a:p>
        </p:txBody>
      </p:sp>
      <p:sp>
        <p:nvSpPr>
          <p:cNvPr id="5" name="Rettangolo 4"/>
          <p:cNvSpPr/>
          <p:nvPr/>
        </p:nvSpPr>
        <p:spPr>
          <a:xfrm>
            <a:off x="2721496" y="3511066"/>
            <a:ext cx="914400" cy="9144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err="1"/>
              <a:t>D.Lgs</a:t>
            </a:r>
            <a:r>
              <a:rPr lang="it-IT" b="1" dirty="0"/>
              <a:t> 33</a:t>
            </a:r>
          </a:p>
        </p:txBody>
      </p:sp>
      <p:sp>
        <p:nvSpPr>
          <p:cNvPr id="9" name="Content Placeholder 2"/>
          <p:cNvSpPr txBox="1">
            <a:spLocks/>
          </p:cNvSpPr>
          <p:nvPr/>
        </p:nvSpPr>
        <p:spPr>
          <a:xfrm>
            <a:off x="4211960" y="2070906"/>
            <a:ext cx="4320480" cy="4310422"/>
          </a:xfrm>
          <a:prstGeom prst="rect">
            <a:avLst/>
          </a:prstGeom>
          <a:ln>
            <a:solidFill>
              <a:schemeClr val="accent1"/>
            </a:solidFill>
          </a:ln>
        </p:spPr>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it-IT" sz="2000" b="1" dirty="0"/>
              <a:t>…. Oppure si escludono a vicenda?</a:t>
            </a:r>
            <a:endParaRPr lang="it-IT" sz="2000" b="1" u="sng" dirty="0">
              <a:solidFill>
                <a:srgbClr val="FF0000"/>
              </a:solidFill>
            </a:endParaRPr>
          </a:p>
          <a:p>
            <a:pPr>
              <a:defRPr/>
            </a:pPr>
            <a:endParaRPr lang="it-IT" sz="2000" b="1" dirty="0"/>
          </a:p>
          <a:p>
            <a:pPr>
              <a:defRPr/>
            </a:pPr>
            <a:endParaRPr lang="it-IT" sz="2000" b="1" dirty="0"/>
          </a:p>
          <a:p>
            <a:pPr>
              <a:defRPr/>
            </a:pPr>
            <a:endParaRPr lang="it-IT" sz="2000" b="1" dirty="0"/>
          </a:p>
          <a:p>
            <a:pPr>
              <a:defRPr/>
            </a:pPr>
            <a:endParaRPr lang="it-IT" sz="1800" b="1" dirty="0">
              <a:latin typeface="+mj-lt"/>
            </a:endParaRPr>
          </a:p>
          <a:p>
            <a:pPr marL="0" indent="0">
              <a:buNone/>
              <a:defRPr/>
            </a:pPr>
            <a:endParaRPr lang="it-IT" sz="2000" b="1" dirty="0">
              <a:latin typeface="+mj-lt"/>
            </a:endParaRPr>
          </a:p>
        </p:txBody>
      </p:sp>
      <p:sp>
        <p:nvSpPr>
          <p:cNvPr id="10" name="Rettangolo 9"/>
          <p:cNvSpPr/>
          <p:nvPr/>
        </p:nvSpPr>
        <p:spPr>
          <a:xfrm>
            <a:off x="4809728" y="2921744"/>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L.241</a:t>
            </a:r>
          </a:p>
        </p:txBody>
      </p:sp>
      <p:sp>
        <p:nvSpPr>
          <p:cNvPr id="11" name="Rettangolo 10"/>
          <p:cNvSpPr/>
          <p:nvPr/>
        </p:nvSpPr>
        <p:spPr>
          <a:xfrm>
            <a:off x="6825952" y="2921744"/>
            <a:ext cx="914400" cy="94936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err="1"/>
              <a:t>D.Lgs</a:t>
            </a:r>
            <a:r>
              <a:rPr lang="it-IT" b="1" dirty="0"/>
              <a:t> 33</a:t>
            </a:r>
          </a:p>
        </p:txBody>
      </p:sp>
      <p:sp>
        <p:nvSpPr>
          <p:cNvPr id="6" name="Freccia in giù 5"/>
          <p:cNvSpPr/>
          <p:nvPr/>
        </p:nvSpPr>
        <p:spPr>
          <a:xfrm>
            <a:off x="5148064" y="4016741"/>
            <a:ext cx="241176" cy="934485"/>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Freccia in giù 11"/>
          <p:cNvSpPr/>
          <p:nvPr/>
        </p:nvSpPr>
        <p:spPr>
          <a:xfrm>
            <a:off x="7211144" y="4016741"/>
            <a:ext cx="241176" cy="934485"/>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vale 6"/>
          <p:cNvSpPr/>
          <p:nvPr/>
        </p:nvSpPr>
        <p:spPr>
          <a:xfrm>
            <a:off x="4283968" y="5095242"/>
            <a:ext cx="2006606"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Atti amministrativi</a:t>
            </a:r>
          </a:p>
        </p:txBody>
      </p:sp>
      <p:sp>
        <p:nvSpPr>
          <p:cNvPr id="14" name="Ovale 13"/>
          <p:cNvSpPr/>
          <p:nvPr/>
        </p:nvSpPr>
        <p:spPr>
          <a:xfrm>
            <a:off x="6453826" y="5095242"/>
            <a:ext cx="1790582" cy="100811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Dati e altri tipi di documenti</a:t>
            </a:r>
          </a:p>
        </p:txBody>
      </p:sp>
      <p:sp>
        <p:nvSpPr>
          <p:cNvPr id="15" name="Freccia in giù 14"/>
          <p:cNvSpPr/>
          <p:nvPr/>
        </p:nvSpPr>
        <p:spPr>
          <a:xfrm rot="19321727">
            <a:off x="1577886" y="4417816"/>
            <a:ext cx="174823" cy="868598"/>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Ovale 15"/>
          <p:cNvSpPr/>
          <p:nvPr/>
        </p:nvSpPr>
        <p:spPr>
          <a:xfrm>
            <a:off x="1079996" y="5233865"/>
            <a:ext cx="2520280" cy="1008112"/>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Dati e documenti </a:t>
            </a:r>
          </a:p>
          <a:p>
            <a:pPr algn="ctr"/>
            <a:r>
              <a:rPr lang="it-IT" sz="1600" b="1" dirty="0"/>
              <a:t>(di qualunque tipo)</a:t>
            </a:r>
          </a:p>
        </p:txBody>
      </p:sp>
      <p:sp>
        <p:nvSpPr>
          <p:cNvPr id="17" name="Freccia in giù 16"/>
          <p:cNvSpPr/>
          <p:nvPr/>
        </p:nvSpPr>
        <p:spPr>
          <a:xfrm rot="2440918">
            <a:off x="2796924" y="4472734"/>
            <a:ext cx="152951" cy="758762"/>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95077674"/>
      </p:ext>
    </p:extLst>
  </p:cSld>
  <p:clrMapOvr>
    <a:masterClrMapping/>
  </p:clrMapOvr>
  <p:transition advClick="0"/>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179512" y="1337185"/>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GB" sz="2400" b="1" dirty="0">
                <a:solidFill>
                  <a:prstClr val="black"/>
                </a:solidFill>
                <a:latin typeface="Arial" pitchFamily="34" charset="0"/>
              </a:rPr>
              <a:t>CASO 3: Il Signor Rossi ha un </a:t>
            </a:r>
            <a:r>
              <a:rPr lang="en-GB" sz="2400" b="1" dirty="0" err="1">
                <a:solidFill>
                  <a:prstClr val="black"/>
                </a:solidFill>
                <a:latin typeface="Arial" pitchFamily="34" charset="0"/>
              </a:rPr>
              <a:t>problema</a:t>
            </a:r>
            <a:r>
              <a:rPr lang="en-GB" sz="2400" b="1" dirty="0">
                <a:solidFill>
                  <a:prstClr val="black"/>
                </a:solidFill>
                <a:latin typeface="Arial" pitchFamily="34" charset="0"/>
              </a:rPr>
              <a:t> … </a:t>
            </a:r>
            <a:r>
              <a:rPr lang="en-GB" sz="2400" b="1" dirty="0" err="1">
                <a:solidFill>
                  <a:prstClr val="black"/>
                </a:solidFill>
                <a:latin typeface="Arial" pitchFamily="34" charset="0"/>
              </a:rPr>
              <a:t>anzi</a:t>
            </a:r>
            <a:r>
              <a:rPr lang="en-GB" sz="2400" b="1" dirty="0">
                <a:solidFill>
                  <a:prstClr val="black"/>
                </a:solidFill>
                <a:latin typeface="Arial" pitchFamily="34" charset="0"/>
              </a:rPr>
              <a:t> 3!</a:t>
            </a:r>
            <a:endParaRPr lang="en-GB" sz="2200" b="1" dirty="0">
              <a:solidFill>
                <a:prstClr val="black"/>
              </a:solidFill>
              <a:latin typeface="Arial" pitchFamily="34" charset="0"/>
              <a:ea typeface="+mn-ea"/>
              <a:cs typeface="Arial" pitchFamily="34" charset="0"/>
            </a:endParaRPr>
          </a:p>
        </p:txBody>
      </p:sp>
      <p:sp>
        <p:nvSpPr>
          <p:cNvPr id="4" name="Content Placeholder 2"/>
          <p:cNvSpPr txBox="1">
            <a:spLocks/>
          </p:cNvSpPr>
          <p:nvPr/>
        </p:nvSpPr>
        <p:spPr>
          <a:xfrm>
            <a:off x="251521" y="2205459"/>
            <a:ext cx="8459664" cy="4391893"/>
          </a:xfrm>
          <a:prstGeom prst="rect">
            <a:avLst/>
          </a:prstGeom>
        </p:spPr>
        <p:style>
          <a:lnRef idx="2">
            <a:schemeClr val="accent5"/>
          </a:lnRef>
          <a:fillRef idx="1">
            <a:schemeClr val="lt1"/>
          </a:fillRef>
          <a:effectRef idx="0">
            <a:schemeClr val="accent5"/>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t-IT" sz="2000" b="1" dirty="0"/>
              <a:t>l’istanza dovrà essere accolta parzialmente (diniego parziale):</a:t>
            </a:r>
          </a:p>
          <a:p>
            <a:pPr lvl="0"/>
            <a:r>
              <a:rPr lang="it-IT" sz="2000" b="1" dirty="0"/>
              <a:t>Il richiedente potrà esercitare il diritto all’accesso civico nei confronti delle schede di valutazione e dei singoli importi erogati, </a:t>
            </a:r>
            <a:r>
              <a:rPr lang="it-IT" sz="2000" b="1" i="1" dirty="0"/>
              <a:t>ma non potrà sapere a quali dipendenti si riferiscono le singole schede di valutazione e i singoli importi</a:t>
            </a:r>
            <a:r>
              <a:rPr lang="it-IT" sz="2000" b="1" dirty="0"/>
              <a:t>: i nominativi dei dipendenti saranno cancellati o sostituiti con dei codici.</a:t>
            </a:r>
          </a:p>
          <a:p>
            <a:r>
              <a:rPr lang="it-IT" sz="2000" b="1" dirty="0"/>
              <a:t>Qualora il richiedente avesse interesse a conoscere i nominativi associati alle schede di valutazione e dei beneficiari dei singoli importi, dovrà avanzare una istanza di accesso agli atti ai sensi della L. 241/1990 e quindi dimostrare di avere un interesse diretto, concreto e attuale, corrispondente ad una situazione giuridicamente tutelata e collegata al documento al quale è chiesto l'accesso</a:t>
            </a:r>
            <a:endParaRPr lang="it-IT" sz="2000" b="1" dirty="0">
              <a:latin typeface="+mj-lt"/>
            </a:endParaRPr>
          </a:p>
        </p:txBody>
      </p:sp>
    </p:spTree>
    <p:extLst>
      <p:ext uri="{BB962C8B-B14F-4D97-AF65-F5344CB8AC3E}">
        <p14:creationId xmlns:p14="http://schemas.microsoft.com/office/powerpoint/2010/main" val="1703301966"/>
      </p:ext>
    </p:extLst>
  </p:cSld>
  <p:clrMapOvr>
    <a:masterClrMapping/>
  </p:clrMapOvr>
  <p:transition advClick="0"/>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179512" y="1337185"/>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GB" sz="2400" b="1" dirty="0">
                <a:solidFill>
                  <a:prstClr val="black"/>
                </a:solidFill>
                <a:latin typeface="Arial" pitchFamily="34" charset="0"/>
              </a:rPr>
              <a:t>CASO 3: Il Signor Rossi ha un </a:t>
            </a:r>
            <a:r>
              <a:rPr lang="en-GB" sz="2400" b="1" dirty="0" err="1">
                <a:solidFill>
                  <a:prstClr val="black"/>
                </a:solidFill>
                <a:latin typeface="Arial" pitchFamily="34" charset="0"/>
              </a:rPr>
              <a:t>problema</a:t>
            </a:r>
            <a:r>
              <a:rPr lang="en-GB" sz="2400" b="1" dirty="0">
                <a:solidFill>
                  <a:prstClr val="black"/>
                </a:solidFill>
                <a:latin typeface="Arial" pitchFamily="34" charset="0"/>
              </a:rPr>
              <a:t> … </a:t>
            </a:r>
            <a:r>
              <a:rPr lang="en-GB" sz="2400" b="1" dirty="0" err="1">
                <a:solidFill>
                  <a:prstClr val="black"/>
                </a:solidFill>
                <a:latin typeface="Arial" pitchFamily="34" charset="0"/>
              </a:rPr>
              <a:t>anzi</a:t>
            </a:r>
            <a:r>
              <a:rPr lang="en-GB" sz="2400" b="1" dirty="0">
                <a:solidFill>
                  <a:prstClr val="black"/>
                </a:solidFill>
                <a:latin typeface="Arial" pitchFamily="34" charset="0"/>
              </a:rPr>
              <a:t> 3!</a:t>
            </a:r>
            <a:endParaRPr lang="en-GB" sz="2200" b="1" dirty="0">
              <a:solidFill>
                <a:prstClr val="black"/>
              </a:solidFill>
              <a:latin typeface="Arial" pitchFamily="34" charset="0"/>
              <a:ea typeface="+mn-ea"/>
              <a:cs typeface="Arial" pitchFamily="34" charset="0"/>
            </a:endParaRPr>
          </a:p>
        </p:txBody>
      </p:sp>
      <p:sp>
        <p:nvSpPr>
          <p:cNvPr id="8" name="Content Placeholder 2"/>
          <p:cNvSpPr txBox="1">
            <a:spLocks/>
          </p:cNvSpPr>
          <p:nvPr/>
        </p:nvSpPr>
        <p:spPr>
          <a:xfrm>
            <a:off x="611560" y="1988840"/>
            <a:ext cx="8207375" cy="4392488"/>
          </a:xfrm>
          <a:prstGeom prst="rect">
            <a:avLst/>
          </a:prstGeom>
        </p:spPr>
        <p:style>
          <a:lnRef idx="2">
            <a:schemeClr val="accent5"/>
          </a:lnRef>
          <a:fillRef idx="1">
            <a:schemeClr val="lt1"/>
          </a:fillRef>
          <a:effectRef idx="0">
            <a:schemeClr val="accent5"/>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it-IT" sz="2000" b="1" i="1" dirty="0"/>
              <a:t>Successivamente, nella stessa giornata, al Signor Rossi arrivano altre 2 istanze di accesso:</a:t>
            </a:r>
          </a:p>
          <a:p>
            <a:r>
              <a:rPr lang="it-IT" sz="2000" b="1" i="1" dirty="0"/>
              <a:t>Alle ore 14:00 un dirigente del Comune di P*** ha chiesto di visionare le schede di valutazione dei suoi colleghi … perché crede che ci siano state delle irregolarità nella valutazione dei risultati e vuole fare causa al Comune.</a:t>
            </a:r>
          </a:p>
          <a:p>
            <a:r>
              <a:rPr lang="it-IT" sz="2000" b="1" i="1" dirty="0"/>
              <a:t>Alle ore 16:00, un cittadino ha mandato una istanza on-line, per sapere in che modo sono definiti e valutati gli obiettivi di performance dei dirigenti del Comune di P***</a:t>
            </a:r>
          </a:p>
          <a:p>
            <a:pPr marL="0" indent="0">
              <a:buNone/>
            </a:pPr>
            <a:r>
              <a:rPr lang="it-IT" sz="2000" b="1" dirty="0"/>
              <a:t>Cosa deve rispondere il Signor Rossi a questo altri 2 richiedenti? Suggerimento: a quale normative fanno riferimento le richieste di accesso?</a:t>
            </a:r>
          </a:p>
          <a:p>
            <a:pPr marL="0" indent="0">
              <a:buNone/>
            </a:pPr>
            <a:endParaRPr lang="it-IT" sz="1800" b="1" dirty="0"/>
          </a:p>
          <a:p>
            <a:pPr marL="0" indent="0">
              <a:buNone/>
            </a:pPr>
            <a:r>
              <a:rPr lang="it-IT" sz="1800" b="1" i="1" dirty="0">
                <a:solidFill>
                  <a:prstClr val="black"/>
                </a:solidFill>
              </a:rPr>
              <a:t>(*) Ringrazio Andrea Ferrarini per avermi suggerito il caso  di studio</a:t>
            </a:r>
            <a:endParaRPr lang="it-IT" sz="1800" b="1" dirty="0"/>
          </a:p>
          <a:p>
            <a:pPr>
              <a:defRPr/>
            </a:pPr>
            <a:endParaRPr lang="it-IT" sz="1800" b="1" dirty="0"/>
          </a:p>
          <a:p>
            <a:pPr>
              <a:defRPr/>
            </a:pPr>
            <a:endParaRPr lang="it-IT" sz="1800" b="1" dirty="0">
              <a:latin typeface="+mj-lt"/>
            </a:endParaRPr>
          </a:p>
          <a:p>
            <a:pPr marL="0" indent="0">
              <a:buNone/>
              <a:defRPr/>
            </a:pPr>
            <a:endParaRPr lang="it-IT" sz="1800" b="1" dirty="0">
              <a:latin typeface="+mj-lt"/>
            </a:endParaRPr>
          </a:p>
        </p:txBody>
      </p:sp>
    </p:spTree>
    <p:extLst>
      <p:ext uri="{BB962C8B-B14F-4D97-AF65-F5344CB8AC3E}">
        <p14:creationId xmlns:p14="http://schemas.microsoft.com/office/powerpoint/2010/main" val="769806868"/>
      </p:ext>
    </p:extLst>
  </p:cSld>
  <p:clrMapOvr>
    <a:masterClrMapping/>
  </p:clrMapOvr>
  <p:transition advClick="0"/>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olo 1"/>
          <p:cNvSpPr>
            <a:spLocks noGrp="1"/>
          </p:cNvSpPr>
          <p:nvPr>
            <p:ph type="title" idx="4294967295"/>
          </p:nvPr>
        </p:nvSpPr>
        <p:spPr bwMode="auto">
          <a:xfrm>
            <a:off x="-108520" y="1518491"/>
            <a:ext cx="8229600" cy="6350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GB" sz="2400" b="1" dirty="0">
                <a:solidFill>
                  <a:prstClr val="black"/>
                </a:solidFill>
                <a:latin typeface="Arial" pitchFamily="34" charset="0"/>
              </a:rPr>
              <a:t>CASO 4: </a:t>
            </a:r>
            <a:r>
              <a:rPr lang="en-GB" sz="2400" b="1" dirty="0" err="1">
                <a:solidFill>
                  <a:prstClr val="black"/>
                </a:solidFill>
                <a:latin typeface="Arial" pitchFamily="34" charset="0"/>
              </a:rPr>
              <a:t>Associazione</a:t>
            </a:r>
            <a:r>
              <a:rPr lang="en-GB" sz="2400" b="1" dirty="0">
                <a:solidFill>
                  <a:prstClr val="black"/>
                </a:solidFill>
                <a:latin typeface="Arial" pitchFamily="34" charset="0"/>
              </a:rPr>
              <a:t> “</a:t>
            </a:r>
            <a:r>
              <a:rPr lang="en-GB" sz="2400" b="1" dirty="0" err="1">
                <a:solidFill>
                  <a:prstClr val="black"/>
                </a:solidFill>
                <a:latin typeface="Arial" pitchFamily="34" charset="0"/>
              </a:rPr>
              <a:t>Parchi</a:t>
            </a:r>
            <a:r>
              <a:rPr lang="en-GB" sz="2400" b="1" dirty="0">
                <a:solidFill>
                  <a:prstClr val="black"/>
                </a:solidFill>
                <a:latin typeface="Arial" pitchFamily="34" charset="0"/>
              </a:rPr>
              <a:t> Belli ONLUS”</a:t>
            </a:r>
            <a:endParaRPr lang="en-GB" sz="2200" b="1" dirty="0">
              <a:solidFill>
                <a:prstClr val="black"/>
              </a:solidFill>
              <a:latin typeface="Arial" pitchFamily="34" charset="0"/>
              <a:ea typeface="+mn-ea"/>
              <a:cs typeface="Arial" pitchFamily="34" charset="0"/>
            </a:endParaRPr>
          </a:p>
        </p:txBody>
      </p:sp>
      <p:sp>
        <p:nvSpPr>
          <p:cNvPr id="8" name="Content Placeholder 2"/>
          <p:cNvSpPr txBox="1">
            <a:spLocks/>
          </p:cNvSpPr>
          <p:nvPr/>
        </p:nvSpPr>
        <p:spPr>
          <a:xfrm>
            <a:off x="539553" y="2132856"/>
            <a:ext cx="8136904" cy="4464496"/>
          </a:xfrm>
          <a:prstGeom prst="rect">
            <a:avLst/>
          </a:prstGeom>
        </p:spPr>
        <p:style>
          <a:lnRef idx="2">
            <a:schemeClr val="accent6"/>
          </a:lnRef>
          <a:fillRef idx="1">
            <a:schemeClr val="lt1"/>
          </a:fillRef>
          <a:effectRef idx="0">
            <a:schemeClr val="accent6"/>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it-IT" sz="2000" b="1" i="1" dirty="0"/>
              <a:t>L’associazione «Parchi Belli ONLUS» ha chiesto all’ufficio tecnico del Comune di P*** quanti tagli d’erba sono stati fatti durante l’estate e quanto personale è stato impiegato per tali attività.</a:t>
            </a:r>
          </a:p>
          <a:p>
            <a:pPr>
              <a:defRPr/>
            </a:pPr>
            <a:r>
              <a:rPr lang="it-IT" sz="2000" b="1" i="1" dirty="0"/>
              <a:t>L’ufficio tecnico non dispone di tutte le informazioni: alla manutenzione dei parchi, infatti, hanno partecipato anche dei tirocinanti disabili, in convenzione con una cooperativa. </a:t>
            </a:r>
          </a:p>
          <a:p>
            <a:pPr>
              <a:defRPr/>
            </a:pPr>
            <a:r>
              <a:rPr lang="it-IT" sz="2000" b="1" i="1" dirty="0"/>
              <a:t>Il numero dei tirocinanti inseriti in cooperativa è noto solo agli assistenti sociali. </a:t>
            </a:r>
          </a:p>
          <a:p>
            <a:pPr>
              <a:defRPr/>
            </a:pPr>
            <a:r>
              <a:rPr lang="it-IT" sz="2000" b="1" i="1" dirty="0"/>
              <a:t>Il servizio sociale non vuole fornire questa informazione all’ufficio tecnico, perché ritiene che sia un dato sensibile. </a:t>
            </a:r>
          </a:p>
          <a:p>
            <a:pPr marL="0" indent="0">
              <a:buNone/>
              <a:defRPr/>
            </a:pPr>
            <a:r>
              <a:rPr lang="it-IT" sz="2000" b="1" dirty="0"/>
              <a:t>Chi ha ragione? Cosa deve fare l’ufficio tecnico? </a:t>
            </a:r>
          </a:p>
          <a:p>
            <a:pPr marL="0" indent="0">
              <a:buNone/>
              <a:defRPr/>
            </a:pPr>
            <a:endParaRPr lang="it-IT" sz="2000" b="1" dirty="0"/>
          </a:p>
          <a:p>
            <a:pPr marL="0" indent="0">
              <a:buNone/>
              <a:defRPr/>
            </a:pPr>
            <a:r>
              <a:rPr lang="it-IT" sz="2000" b="1" i="1" dirty="0">
                <a:solidFill>
                  <a:prstClr val="black"/>
                </a:solidFill>
              </a:rPr>
              <a:t>(*) Ringrazio Andrea Ferrarini per avermi suggerito il caso  di studio</a:t>
            </a:r>
            <a:endParaRPr lang="it-IT" sz="2000" b="1" dirty="0"/>
          </a:p>
          <a:p>
            <a:pPr marL="0" indent="0">
              <a:buNone/>
              <a:defRPr/>
            </a:pPr>
            <a:endParaRPr lang="it-IT" sz="2000" b="1" dirty="0"/>
          </a:p>
        </p:txBody>
      </p:sp>
    </p:spTree>
    <p:extLst>
      <p:ext uri="{BB962C8B-B14F-4D97-AF65-F5344CB8AC3E}">
        <p14:creationId xmlns:p14="http://schemas.microsoft.com/office/powerpoint/2010/main" val="2784637692"/>
      </p:ext>
    </p:extLst>
  </p:cSld>
  <p:clrMapOvr>
    <a:masterClrMapping/>
  </p:clrMapOvr>
  <p:transition advClick="0"/>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3864</TotalTime>
  <Words>12122</Words>
  <Application>Microsoft Office PowerPoint</Application>
  <PresentationFormat>Presentazione su schermo (4:3)</PresentationFormat>
  <Paragraphs>621</Paragraphs>
  <Slides>92</Slides>
  <Notes>1</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92</vt:i4>
      </vt:variant>
    </vt:vector>
  </HeadingPairs>
  <TitlesOfParts>
    <vt:vector size="100" baseType="lpstr">
      <vt:lpstr>ＭＳ Ｐゴシック</vt:lpstr>
      <vt:lpstr>Arial</vt:lpstr>
      <vt:lpstr>Arial Black</vt:lpstr>
      <vt:lpstr>Calibri</vt:lpstr>
      <vt:lpstr>Courier New</vt:lpstr>
      <vt:lpstr>Mangal</vt:lpstr>
      <vt:lpstr>Wingdings</vt:lpstr>
      <vt:lpstr>Tema di Office</vt:lpstr>
      <vt:lpstr>…e la sua attuazione attraverso il diritto di accesso civico generalizzato introdotto a seguito del dlgs 97/2016 e delle Linee Guida ANAC</vt:lpstr>
      <vt:lpstr>PRIMA PARTE Le novità dell’aggiornamento 2016 del PNA Il nuovo accesso civico generalizzato Trasparenza dell’evento vs. trasparenza del processo Come funziona l’accesso civico generalizzato? Come organizzarsi?</vt:lpstr>
      <vt:lpstr>Presentazione standard di PowerPoint</vt:lpstr>
      <vt:lpstr>Presentazione standard di PowerPoint</vt:lpstr>
      <vt:lpstr>Presentazione standard di PowerPoint</vt:lpstr>
      <vt:lpstr>Presentazione standard di PowerPoint</vt:lpstr>
      <vt:lpstr>Dalla L. 241/1990 al D.Lgs. 97/2016</vt:lpstr>
      <vt:lpstr>Presentazione standard di PowerPoint</vt:lpstr>
      <vt:lpstr>Accesso generalizzato e accesso agli atti L. 241/1990</vt:lpstr>
      <vt:lpstr>Accesso generalizzato e accesso agli atti L. 241/1990</vt:lpstr>
      <vt:lpstr>Accesso generalizzato e accesso documentale L. 241/1990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SECONDA PARTE Le cause di esclusione dall’accesso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TERZA PARTE Una prima (abbozzata valutazione) dell’impatto sul piano dell’esposizione al rischio corruttivo, di maladministration o di cattiva gestione</vt:lpstr>
      <vt:lpstr>Presentazione standard di PowerPoint</vt:lpstr>
      <vt:lpstr>Presentazione standard di PowerPoint</vt:lpstr>
      <vt:lpstr>Presentazione standard di PowerPoint</vt:lpstr>
      <vt:lpstr>Presentazione standard di PowerPoint</vt:lpstr>
      <vt:lpstr>Presentazione standard di PowerPoint</vt:lpstr>
      <vt:lpstr>QUARTA PARTE Casi esemplificativi</vt:lpstr>
      <vt:lpstr>CASO 1: Marta e l’asilo nido (*)</vt:lpstr>
      <vt:lpstr>CASO 1: Marta e l’asilo nido (*) POSSIBILE SOLUZIONE</vt:lpstr>
      <vt:lpstr>CASO 2: Il giornalista e la mensa scolastica</vt:lpstr>
      <vt:lpstr>CASO 3: Il Signor Rossi ha un problema … anzi 3!</vt:lpstr>
      <vt:lpstr>CASO 3: Il Signor Rossi ha un problema … anzi 3!</vt:lpstr>
      <vt:lpstr>CASO 3: Il Signor Rossi ha un problema … anzi 3!</vt:lpstr>
      <vt:lpstr>CASO 4: Associazione “Parchi Belli ONLUS”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Alessio Corrias</dc:creator>
  <cp:lastModifiedBy>Massimo Di Rienzo</cp:lastModifiedBy>
  <cp:revision>210</cp:revision>
  <dcterms:created xsi:type="dcterms:W3CDTF">2016-09-12T10:40:11Z</dcterms:created>
  <dcterms:modified xsi:type="dcterms:W3CDTF">2017-01-05T14:07:18Z</dcterms:modified>
</cp:coreProperties>
</file>